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50800000" cy="329184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defRPr kumimoji="0" sz="42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1pPr>
    <a:lvl2pPr marL="0" marR="0" indent="457200" algn="ctr" defTabSz="914400" rtl="0" fontAlgn="auto" latinLnBrk="0" hangingPunct="0">
      <a:lnSpc>
        <a:spcPct val="100000"/>
      </a:lnSpc>
      <a:spcBef>
        <a:spcPts val="0"/>
      </a:spcBef>
      <a:spcAft>
        <a:spcPts val="0"/>
      </a:spcAft>
      <a:buClrTx/>
      <a:buSzTx/>
      <a:buFontTx/>
      <a:buNone/>
      <a:defRPr kumimoji="0" sz="42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2pPr>
    <a:lvl3pPr marL="0" marR="0" indent="914400" algn="ctr" defTabSz="914400" rtl="0" fontAlgn="auto" latinLnBrk="0" hangingPunct="0">
      <a:lnSpc>
        <a:spcPct val="100000"/>
      </a:lnSpc>
      <a:spcBef>
        <a:spcPts val="0"/>
      </a:spcBef>
      <a:spcAft>
        <a:spcPts val="0"/>
      </a:spcAft>
      <a:buClrTx/>
      <a:buSzTx/>
      <a:buFontTx/>
      <a:buNone/>
      <a:defRPr kumimoji="0" sz="42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3pPr>
    <a:lvl4pPr marL="0" marR="0" indent="1371600" algn="ctr" defTabSz="914400" rtl="0" fontAlgn="auto" latinLnBrk="0" hangingPunct="0">
      <a:lnSpc>
        <a:spcPct val="100000"/>
      </a:lnSpc>
      <a:spcBef>
        <a:spcPts val="0"/>
      </a:spcBef>
      <a:spcAft>
        <a:spcPts val="0"/>
      </a:spcAft>
      <a:buClrTx/>
      <a:buSzTx/>
      <a:buFontTx/>
      <a:buNone/>
      <a:defRPr kumimoji="0" sz="42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4pPr>
    <a:lvl5pPr marL="0" marR="0" indent="1828800" algn="ctr" defTabSz="914400" rtl="0" fontAlgn="auto" latinLnBrk="0" hangingPunct="0">
      <a:lnSpc>
        <a:spcPct val="100000"/>
      </a:lnSpc>
      <a:spcBef>
        <a:spcPts val="0"/>
      </a:spcBef>
      <a:spcAft>
        <a:spcPts val="0"/>
      </a:spcAft>
      <a:buClrTx/>
      <a:buSzTx/>
      <a:buFontTx/>
      <a:buNone/>
      <a:defRPr kumimoji="0" sz="42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5pPr>
    <a:lvl6pPr marL="0" marR="0" indent="2286000" algn="ctr" defTabSz="914400" rtl="0" fontAlgn="auto" latinLnBrk="0" hangingPunct="0">
      <a:lnSpc>
        <a:spcPct val="100000"/>
      </a:lnSpc>
      <a:spcBef>
        <a:spcPts val="0"/>
      </a:spcBef>
      <a:spcAft>
        <a:spcPts val="0"/>
      </a:spcAft>
      <a:buClrTx/>
      <a:buSzTx/>
      <a:buFontTx/>
      <a:buNone/>
      <a:defRPr kumimoji="0" sz="42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6pPr>
    <a:lvl7pPr marL="0" marR="0" indent="2743200" algn="ctr" defTabSz="914400" rtl="0" fontAlgn="auto" latinLnBrk="0" hangingPunct="0">
      <a:lnSpc>
        <a:spcPct val="100000"/>
      </a:lnSpc>
      <a:spcBef>
        <a:spcPts val="0"/>
      </a:spcBef>
      <a:spcAft>
        <a:spcPts val="0"/>
      </a:spcAft>
      <a:buClrTx/>
      <a:buSzTx/>
      <a:buFontTx/>
      <a:buNone/>
      <a:defRPr kumimoji="0" sz="42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7pPr>
    <a:lvl8pPr marL="0" marR="0" indent="3200400" algn="ctr" defTabSz="914400" rtl="0" fontAlgn="auto" latinLnBrk="0" hangingPunct="0">
      <a:lnSpc>
        <a:spcPct val="100000"/>
      </a:lnSpc>
      <a:spcBef>
        <a:spcPts val="0"/>
      </a:spcBef>
      <a:spcAft>
        <a:spcPts val="0"/>
      </a:spcAft>
      <a:buClrTx/>
      <a:buSzTx/>
      <a:buFontTx/>
      <a:buNone/>
      <a:defRPr kumimoji="0" sz="42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8pPr>
    <a:lvl9pPr marL="0" marR="0" indent="3657600" algn="ctr" defTabSz="914400" rtl="0" fontAlgn="auto" latinLnBrk="0" hangingPunct="0">
      <a:lnSpc>
        <a:spcPct val="100000"/>
      </a:lnSpc>
      <a:spcBef>
        <a:spcPts val="0"/>
      </a:spcBef>
      <a:spcAft>
        <a:spcPts val="0"/>
      </a:spcAft>
      <a:buClrTx/>
      <a:buSzTx/>
      <a:buFontTx/>
      <a:buNone/>
      <a:defRPr kumimoji="0" sz="42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bert Gaisano" initials="H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2935" autoAdjust="0"/>
    <p:restoredTop sz="89714" autoAdjust="0"/>
  </p:normalViewPr>
  <p:slideViewPr>
    <p:cSldViewPr snapToGrid="0">
      <p:cViewPr>
        <p:scale>
          <a:sx n="50" d="100"/>
          <a:sy n="50" d="100"/>
        </p:scale>
        <p:origin x="-3316" y="-53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algn="ctr" latinLnBrk="0">
      <a:defRPr sz="1200">
        <a:latin typeface="+mj-lt"/>
        <a:ea typeface="+mj-ea"/>
        <a:cs typeface="+mj-cs"/>
        <a:sym typeface="Gill Sans"/>
      </a:defRPr>
    </a:lvl1pPr>
    <a:lvl2pPr indent="228600" algn="ctr" latinLnBrk="0">
      <a:defRPr sz="1200">
        <a:latin typeface="+mj-lt"/>
        <a:ea typeface="+mj-ea"/>
        <a:cs typeface="+mj-cs"/>
        <a:sym typeface="Gill Sans"/>
      </a:defRPr>
    </a:lvl2pPr>
    <a:lvl3pPr indent="457200" algn="ctr" latinLnBrk="0">
      <a:defRPr sz="1200">
        <a:latin typeface="+mj-lt"/>
        <a:ea typeface="+mj-ea"/>
        <a:cs typeface="+mj-cs"/>
        <a:sym typeface="Gill Sans"/>
      </a:defRPr>
    </a:lvl3pPr>
    <a:lvl4pPr indent="685800" algn="ctr" latinLnBrk="0">
      <a:defRPr sz="1200">
        <a:latin typeface="+mj-lt"/>
        <a:ea typeface="+mj-ea"/>
        <a:cs typeface="+mj-cs"/>
        <a:sym typeface="Gill Sans"/>
      </a:defRPr>
    </a:lvl4pPr>
    <a:lvl5pPr indent="914400" algn="ctr" latinLnBrk="0">
      <a:defRPr sz="1200">
        <a:latin typeface="+mj-lt"/>
        <a:ea typeface="+mj-ea"/>
        <a:cs typeface="+mj-cs"/>
        <a:sym typeface="Gill Sans"/>
      </a:defRPr>
    </a:lvl5pPr>
    <a:lvl6pPr indent="1143000" algn="ctr" latinLnBrk="0">
      <a:defRPr sz="1200">
        <a:latin typeface="+mj-lt"/>
        <a:ea typeface="+mj-ea"/>
        <a:cs typeface="+mj-cs"/>
        <a:sym typeface="Gill Sans"/>
      </a:defRPr>
    </a:lvl6pPr>
    <a:lvl7pPr indent="1371600" algn="ctr" latinLnBrk="0">
      <a:defRPr sz="1200">
        <a:latin typeface="+mj-lt"/>
        <a:ea typeface="+mj-ea"/>
        <a:cs typeface="+mj-cs"/>
        <a:sym typeface="Gill Sans"/>
      </a:defRPr>
    </a:lvl7pPr>
    <a:lvl8pPr indent="1600200" algn="ctr" latinLnBrk="0">
      <a:defRPr sz="1200">
        <a:latin typeface="+mj-lt"/>
        <a:ea typeface="+mj-ea"/>
        <a:cs typeface="+mj-cs"/>
        <a:sym typeface="Gill Sans"/>
      </a:defRPr>
    </a:lvl8pPr>
    <a:lvl9pPr indent="1828800" algn="ctr" latinLnBrk="0">
      <a:defRPr sz="1200">
        <a:latin typeface="+mj-lt"/>
        <a:ea typeface="+mj-ea"/>
        <a:cs typeface="+mj-cs"/>
        <a:sym typeface="Gill San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685800"/>
            <a:ext cx="52895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799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3810000" y="10226675"/>
            <a:ext cx="43180000" cy="7054850"/>
          </a:xfrm>
          <a:prstGeom prst="rect">
            <a:avLst/>
          </a:prstGeom>
        </p:spPr>
        <p:txBody>
          <a:bodyPr/>
          <a:lstStyle/>
          <a:p>
            <a:r>
              <a:t>Title Text</a:t>
            </a:r>
          </a:p>
        </p:txBody>
      </p:sp>
      <p:sp>
        <p:nvSpPr>
          <p:cNvPr id="12" name="Body Level One…"/>
          <p:cNvSpPr txBox="1">
            <a:spLocks noGrp="1"/>
          </p:cNvSpPr>
          <p:nvPr>
            <p:ph type="body" sz="quarter" idx="1" hasCustomPrompt="1"/>
          </p:nvPr>
        </p:nvSpPr>
        <p:spPr>
          <a:xfrm>
            <a:off x="7620000" y="18653125"/>
            <a:ext cx="35560000" cy="8413750"/>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hasCustomPrompt="1"/>
          </p:nvPr>
        </p:nvSpPr>
        <p:spPr>
          <a:prstGeom prst="rect">
            <a:avLst/>
          </a:prstGeom>
        </p:spPr>
        <p:txBody>
          <a:bodyPr/>
          <a:lstStyle/>
          <a:p>
            <a:r>
              <a:t>Title Text</a:t>
            </a:r>
          </a:p>
        </p:txBody>
      </p:sp>
      <p:sp>
        <p:nvSpPr>
          <p:cNvPr id="93" name="Body Level One…"/>
          <p:cNvSpPr txBox="1">
            <a:spLocks noGrp="1"/>
          </p:cNvSpPr>
          <p:nvPr>
            <p:ph type="body" idx="1" hasCustomPrompt="1"/>
          </p:nvPr>
        </p:nvSpPr>
        <p:spPr>
          <a:prstGeom prst="rect">
            <a:avLst/>
          </a:prstGeom>
        </p:spPr>
        <p:txBody>
          <a:bodyPr vert="eaVert"/>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hasCustomPrompt="1"/>
          </p:nvPr>
        </p:nvSpPr>
        <p:spPr>
          <a:xfrm>
            <a:off x="36830000" y="1317625"/>
            <a:ext cx="11430000" cy="28087638"/>
          </a:xfrm>
          <a:prstGeom prst="rect">
            <a:avLst/>
          </a:prstGeom>
        </p:spPr>
        <p:txBody>
          <a:bodyPr vert="eaVert"/>
          <a:lstStyle/>
          <a:p>
            <a:r>
              <a:t>Title Text</a:t>
            </a:r>
          </a:p>
        </p:txBody>
      </p:sp>
      <p:sp>
        <p:nvSpPr>
          <p:cNvPr id="102" name="Body Level One…"/>
          <p:cNvSpPr txBox="1">
            <a:spLocks noGrp="1"/>
          </p:cNvSpPr>
          <p:nvPr>
            <p:ph type="body" idx="1" hasCustomPrompt="1"/>
          </p:nvPr>
        </p:nvSpPr>
        <p:spPr>
          <a:xfrm>
            <a:off x="2540000" y="1317625"/>
            <a:ext cx="34137600" cy="28087638"/>
          </a:xfrm>
          <a:prstGeom prst="rect">
            <a:avLst/>
          </a:prstGeom>
        </p:spPr>
        <p:txBody>
          <a:bodyPr vert="eaVert"/>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prstGeom prst="rect">
            <a:avLst/>
          </a:prstGeom>
        </p:spPr>
        <p:txBody>
          <a:bodyPr/>
          <a:lstStyle/>
          <a:p>
            <a:r>
              <a:t>Title Text</a:t>
            </a:r>
          </a:p>
        </p:txBody>
      </p:sp>
      <p:sp>
        <p:nvSpPr>
          <p:cNvPr id="21" name="Body Level One…"/>
          <p:cNvSpPr txBox="1">
            <a:spLocks noGrp="1"/>
          </p:cNvSpPr>
          <p:nvPr>
            <p:ph type="body" idx="1" hasCustomPrompt="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hasCustomPrompt="1"/>
          </p:nvPr>
        </p:nvSpPr>
        <p:spPr>
          <a:xfrm>
            <a:off x="4013200" y="21153437"/>
            <a:ext cx="43180000" cy="6537326"/>
          </a:xfrm>
          <a:prstGeom prst="rect">
            <a:avLst/>
          </a:prstGeom>
        </p:spPr>
        <p:txBody>
          <a:bodyPr/>
          <a:lstStyle>
            <a:lvl1pPr algn="l">
              <a:defRPr sz="4000" b="1" cap="all"/>
            </a:lvl1pPr>
          </a:lstStyle>
          <a:p>
            <a:r>
              <a:t>Title Text</a:t>
            </a:r>
          </a:p>
        </p:txBody>
      </p:sp>
      <p:sp>
        <p:nvSpPr>
          <p:cNvPr id="30" name="Body Level One…"/>
          <p:cNvSpPr txBox="1">
            <a:spLocks noGrp="1"/>
          </p:cNvSpPr>
          <p:nvPr>
            <p:ph type="body" sz="quarter" idx="1" hasCustomPrompt="1"/>
          </p:nvPr>
        </p:nvSpPr>
        <p:spPr>
          <a:xfrm>
            <a:off x="4013200" y="13952537"/>
            <a:ext cx="43180000" cy="7200901"/>
          </a:xfrm>
          <a:prstGeom prst="rect">
            <a:avLst/>
          </a:prstGeom>
        </p:spPr>
        <p:txBody>
          <a:bodyPr anchor="b"/>
          <a:lstStyle>
            <a:lvl1pPr marL="0" indent="0">
              <a:buClrTx/>
              <a:buSzTx/>
              <a:buFontTx/>
              <a:buNone/>
              <a:defRPr sz="2000"/>
            </a:lvl1pPr>
            <a:lvl2pPr marL="0" indent="457200">
              <a:buClrTx/>
              <a:buSzTx/>
              <a:buFontTx/>
              <a:buNone/>
              <a:defRPr sz="2000"/>
            </a:lvl2pPr>
            <a:lvl3pPr marL="0" indent="914400">
              <a:buClrTx/>
              <a:buSzTx/>
              <a:buFontTx/>
              <a:buNone/>
              <a:defRPr sz="2000"/>
            </a:lvl3pPr>
            <a:lvl4pPr marL="0" indent="1371600">
              <a:buClrTx/>
              <a:buSzTx/>
              <a:buFontTx/>
              <a:buNone/>
              <a:defRPr sz="2000"/>
            </a:lvl4pPr>
            <a:lvl5pPr marL="0" indent="1828800">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hasCustomPrompt="1"/>
          </p:nvPr>
        </p:nvSpPr>
        <p:spPr>
          <a:prstGeom prst="rect">
            <a:avLst/>
          </a:prstGeom>
        </p:spPr>
        <p:txBody>
          <a:bodyPr/>
          <a:lstStyle/>
          <a:p>
            <a:r>
              <a:t>Title Text</a:t>
            </a:r>
          </a:p>
        </p:txBody>
      </p:sp>
      <p:sp>
        <p:nvSpPr>
          <p:cNvPr id="39" name="Body Level One…"/>
          <p:cNvSpPr txBox="1">
            <a:spLocks noGrp="1"/>
          </p:cNvSpPr>
          <p:nvPr>
            <p:ph type="body" sz="half" idx="1" hasCustomPrompt="1"/>
          </p:nvPr>
        </p:nvSpPr>
        <p:spPr>
          <a:xfrm>
            <a:off x="2540000" y="7680325"/>
            <a:ext cx="22783800" cy="21724938"/>
          </a:xfrm>
          <a:prstGeom prst="rect">
            <a:avLst/>
          </a:prstGeom>
        </p:spPr>
        <p:txBody>
          <a:bodyPr/>
          <a:lstStyle>
            <a:lvl1pPr>
              <a:defRPr sz="2800"/>
            </a:lvl1pPr>
            <a:lvl2pPr marL="4066540" indent="-1715135">
              <a:defRPr sz="2800"/>
            </a:lvl2pPr>
            <a:lvl3pPr marL="6349365" indent="-1647190">
              <a:defRPr sz="2800"/>
            </a:lvl3pPr>
            <a:lvl4pPr marL="8881745" indent="-1830070">
              <a:defRPr sz="2800"/>
            </a:lvl4pPr>
            <a:lvl5pPr marL="11233785" indent="-1827530">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hasCustomPrompt="1"/>
          </p:nvPr>
        </p:nvSpPr>
        <p:spPr>
          <a:prstGeom prst="rect">
            <a:avLst/>
          </a:prstGeom>
        </p:spPr>
        <p:txBody>
          <a:bodyPr/>
          <a:lstStyle/>
          <a:p>
            <a:r>
              <a:t>Title Text</a:t>
            </a:r>
          </a:p>
        </p:txBody>
      </p:sp>
      <p:sp>
        <p:nvSpPr>
          <p:cNvPr id="48" name="Body Level One…"/>
          <p:cNvSpPr txBox="1">
            <a:spLocks noGrp="1"/>
          </p:cNvSpPr>
          <p:nvPr>
            <p:ph type="body" sz="quarter" idx="1" hasCustomPrompt="1"/>
          </p:nvPr>
        </p:nvSpPr>
        <p:spPr>
          <a:xfrm>
            <a:off x="2540000" y="7369175"/>
            <a:ext cx="22445663" cy="3070225"/>
          </a:xfrm>
          <a:prstGeom prst="rect">
            <a:avLst/>
          </a:prstGeom>
        </p:spPr>
        <p:txBody>
          <a:bodyPr anchor="b"/>
          <a:lstStyle>
            <a:lvl1pPr marL="0" indent="0">
              <a:buClrTx/>
              <a:buSzTx/>
              <a:buFontTx/>
              <a:buNone/>
              <a:defRPr sz="2400" b="1"/>
            </a:lvl1pPr>
            <a:lvl2pPr marL="0" indent="457200">
              <a:buClrTx/>
              <a:buSzTx/>
              <a:buFontTx/>
              <a:buNone/>
              <a:defRPr sz="2400" b="1"/>
            </a:lvl2pPr>
            <a:lvl3pPr marL="0" indent="914400">
              <a:buClrTx/>
              <a:buSzTx/>
              <a:buFontTx/>
              <a:buNone/>
              <a:defRPr sz="2400" b="1"/>
            </a:lvl3pPr>
            <a:lvl4pPr marL="0" indent="1371600">
              <a:buClrTx/>
              <a:buSzTx/>
              <a:buFontTx/>
              <a:buNone/>
              <a:defRPr sz="2400" b="1"/>
            </a:lvl4pPr>
            <a:lvl5pPr marL="0" indent="18288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25806400" y="7369175"/>
            <a:ext cx="22453600" cy="3070225"/>
          </a:xfrm>
          <a:prstGeom prst="rect">
            <a:avLst/>
          </a:prstGeom>
        </p:spPr>
        <p:txBody>
          <a:bodyPr anchor="b"/>
          <a:lstStyle/>
          <a:p>
            <a:pPr marL="0" indent="0">
              <a:buClrTx/>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hasCustomPrompt="1"/>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hasCustomPrompt="1"/>
          </p:nvPr>
        </p:nvSpPr>
        <p:spPr>
          <a:xfrm>
            <a:off x="2540000" y="1311275"/>
            <a:ext cx="16713200" cy="5576888"/>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hasCustomPrompt="1"/>
          </p:nvPr>
        </p:nvSpPr>
        <p:spPr>
          <a:xfrm>
            <a:off x="19861212" y="1311275"/>
            <a:ext cx="28398788" cy="28093988"/>
          </a:xfrm>
          <a:prstGeom prst="rect">
            <a:avLst/>
          </a:prstGeom>
        </p:spPr>
        <p:txBody>
          <a:bodyPr/>
          <a:lstStyle>
            <a:lvl1pPr>
              <a:defRPr sz="3200"/>
            </a:lvl1pPr>
            <a:lvl2pPr marL="4031615" indent="-1680210">
              <a:defRPr sz="3200"/>
            </a:lvl2pPr>
            <a:lvl3pPr marL="6271260" indent="-1569085">
              <a:defRPr sz="3200"/>
            </a:lvl3pPr>
            <a:lvl4pPr marL="8934450" indent="-1882775">
              <a:defRPr sz="3200"/>
            </a:lvl4pPr>
            <a:lvl5pPr marL="11285855" indent="-187960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21"/>
          </p:nvPr>
        </p:nvSpPr>
        <p:spPr>
          <a:xfrm>
            <a:off x="2540000" y="6888163"/>
            <a:ext cx="16713200" cy="22517101"/>
          </a:xfrm>
          <a:prstGeom prst="rect">
            <a:avLst/>
          </a:prstGeom>
        </p:spPr>
        <p:txBody>
          <a:bodyPr/>
          <a:lstStyle/>
          <a:p>
            <a:pPr marL="0" indent="0">
              <a:buClrTx/>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hasCustomPrompt="1"/>
          </p:nvPr>
        </p:nvSpPr>
        <p:spPr>
          <a:xfrm>
            <a:off x="9956800" y="23042562"/>
            <a:ext cx="30480000" cy="2720976"/>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21"/>
          </p:nvPr>
        </p:nvSpPr>
        <p:spPr>
          <a:xfrm>
            <a:off x="9956800" y="2941638"/>
            <a:ext cx="30480000" cy="19750088"/>
          </a:xfrm>
          <a:prstGeom prst="rect">
            <a:avLst/>
          </a:prstGeom>
        </p:spPr>
        <p:txBody>
          <a:bodyPr lIns="91439" rIns="91439">
            <a:noAutofit/>
          </a:bodyPr>
          <a:lstStyle/>
          <a:p>
            <a:endParaRPr/>
          </a:p>
        </p:txBody>
      </p:sp>
      <p:sp>
        <p:nvSpPr>
          <p:cNvPr id="84" name="Body Level One…"/>
          <p:cNvSpPr txBox="1">
            <a:spLocks noGrp="1"/>
          </p:cNvSpPr>
          <p:nvPr>
            <p:ph type="body" sz="quarter" idx="1" hasCustomPrompt="1"/>
          </p:nvPr>
        </p:nvSpPr>
        <p:spPr>
          <a:xfrm>
            <a:off x="9956800" y="25763537"/>
            <a:ext cx="30480000" cy="3862388"/>
          </a:xfrm>
          <a:prstGeom prst="rect">
            <a:avLst/>
          </a:prstGeom>
        </p:spPr>
        <p:txBody>
          <a:bodyPr/>
          <a:lstStyle>
            <a:lvl1pPr marL="0" indent="0">
              <a:buClrTx/>
              <a:buSzTx/>
              <a:buFontTx/>
              <a:buNone/>
              <a:defRPr sz="1400"/>
            </a:lvl1pPr>
            <a:lvl2pPr marL="0" indent="457200">
              <a:buClrTx/>
              <a:buSzTx/>
              <a:buFontTx/>
              <a:buNone/>
              <a:defRPr sz="1400"/>
            </a:lvl2pPr>
            <a:lvl3pPr marL="0" indent="914400">
              <a:buClrTx/>
              <a:buSzTx/>
              <a:buFontTx/>
              <a:buNone/>
              <a:defRPr sz="1400"/>
            </a:lvl3pPr>
            <a:lvl4pPr marL="0" indent="1371600">
              <a:buClrTx/>
              <a:buSzTx/>
              <a:buFontTx/>
              <a:buNone/>
              <a:defRPr sz="1400"/>
            </a:lvl4pPr>
            <a:lvl5pPr marL="0" indent="1828800">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23232"/>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540000" y="1317625"/>
            <a:ext cx="45720000" cy="5486400"/>
          </a:xfrm>
          <a:prstGeom prst="rect">
            <a:avLst/>
          </a:prstGeom>
          <a:ln w="12700">
            <a:miter lim="400000"/>
          </a:ln>
        </p:spPr>
        <p:txBody>
          <a:bodyPr lIns="45719" rIns="45719">
            <a:normAutofit/>
          </a:bodyPr>
          <a:lstStyle/>
          <a:p>
            <a:r>
              <a:t>Title Text</a:t>
            </a:r>
          </a:p>
        </p:txBody>
      </p:sp>
      <p:sp>
        <p:nvSpPr>
          <p:cNvPr id="3" name="Body Level One…"/>
          <p:cNvSpPr txBox="1">
            <a:spLocks noGrp="1"/>
          </p:cNvSpPr>
          <p:nvPr>
            <p:ph type="body" idx="1"/>
          </p:nvPr>
        </p:nvSpPr>
        <p:spPr>
          <a:xfrm>
            <a:off x="2540000" y="7680325"/>
            <a:ext cx="45720000" cy="21724938"/>
          </a:xfrm>
          <a:prstGeom prst="rect">
            <a:avLst/>
          </a:prstGeom>
          <a:ln w="12700">
            <a:miter lim="400000"/>
          </a:ln>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7524531" y="30792737"/>
            <a:ext cx="1121232" cy="1102927"/>
          </a:xfrm>
          <a:prstGeom prst="rect">
            <a:avLst/>
          </a:prstGeom>
          <a:ln w="12700">
            <a:miter lim="400000"/>
          </a:ln>
        </p:spPr>
        <p:txBody>
          <a:bodyPr wrap="none" lIns="45719" rIns="45719">
            <a:spAutoFit/>
          </a:bodyPr>
          <a:lstStyle>
            <a:lvl1pPr algn="r">
              <a:defRPr sz="72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defRPr sz="226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1pPr>
      <a:lvl2pPr marL="0" marR="0" indent="0" algn="ctr" defTabSz="914400" rtl="0" latinLnBrk="0">
        <a:lnSpc>
          <a:spcPct val="100000"/>
        </a:lnSpc>
        <a:spcBef>
          <a:spcPts val="0"/>
        </a:spcBef>
        <a:spcAft>
          <a:spcPts val="0"/>
        </a:spcAft>
        <a:buClrTx/>
        <a:buSzTx/>
        <a:buFontTx/>
        <a:buNone/>
        <a:defRPr sz="226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2pPr>
      <a:lvl3pPr marL="0" marR="0" indent="0" algn="ctr" defTabSz="914400" rtl="0" latinLnBrk="0">
        <a:lnSpc>
          <a:spcPct val="100000"/>
        </a:lnSpc>
        <a:spcBef>
          <a:spcPts val="0"/>
        </a:spcBef>
        <a:spcAft>
          <a:spcPts val="0"/>
        </a:spcAft>
        <a:buClrTx/>
        <a:buSzTx/>
        <a:buFontTx/>
        <a:buNone/>
        <a:defRPr sz="226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3pPr>
      <a:lvl4pPr marL="0" marR="0" indent="0" algn="ctr" defTabSz="914400" rtl="0" latinLnBrk="0">
        <a:lnSpc>
          <a:spcPct val="100000"/>
        </a:lnSpc>
        <a:spcBef>
          <a:spcPts val="0"/>
        </a:spcBef>
        <a:spcAft>
          <a:spcPts val="0"/>
        </a:spcAft>
        <a:buClrTx/>
        <a:buSzTx/>
        <a:buFontTx/>
        <a:buNone/>
        <a:defRPr sz="226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4pPr>
      <a:lvl5pPr marL="0" marR="0" indent="0" algn="ctr" defTabSz="914400" rtl="0" latinLnBrk="0">
        <a:lnSpc>
          <a:spcPct val="100000"/>
        </a:lnSpc>
        <a:spcBef>
          <a:spcPts val="0"/>
        </a:spcBef>
        <a:spcAft>
          <a:spcPts val="0"/>
        </a:spcAft>
        <a:buClrTx/>
        <a:buSzTx/>
        <a:buFontTx/>
        <a:buNone/>
        <a:defRPr sz="226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5pPr>
      <a:lvl6pPr marL="0" marR="0" indent="457200" algn="ctr" defTabSz="914400" rtl="0" latinLnBrk="0">
        <a:lnSpc>
          <a:spcPct val="100000"/>
        </a:lnSpc>
        <a:spcBef>
          <a:spcPts val="0"/>
        </a:spcBef>
        <a:spcAft>
          <a:spcPts val="0"/>
        </a:spcAft>
        <a:buClrTx/>
        <a:buSzTx/>
        <a:buFontTx/>
        <a:buNone/>
        <a:defRPr sz="226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6pPr>
      <a:lvl7pPr marL="0" marR="0" indent="914400" algn="ctr" defTabSz="914400" rtl="0" latinLnBrk="0">
        <a:lnSpc>
          <a:spcPct val="100000"/>
        </a:lnSpc>
        <a:spcBef>
          <a:spcPts val="0"/>
        </a:spcBef>
        <a:spcAft>
          <a:spcPts val="0"/>
        </a:spcAft>
        <a:buClrTx/>
        <a:buSzTx/>
        <a:buFontTx/>
        <a:buNone/>
        <a:defRPr sz="226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7pPr>
      <a:lvl8pPr marL="0" marR="0" indent="1371600" algn="ctr" defTabSz="914400" rtl="0" latinLnBrk="0">
        <a:lnSpc>
          <a:spcPct val="100000"/>
        </a:lnSpc>
        <a:spcBef>
          <a:spcPts val="0"/>
        </a:spcBef>
        <a:spcAft>
          <a:spcPts val="0"/>
        </a:spcAft>
        <a:buClrTx/>
        <a:buSzTx/>
        <a:buFontTx/>
        <a:buNone/>
        <a:defRPr sz="226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8pPr>
      <a:lvl9pPr marL="0" marR="0" indent="1828800" algn="ctr" defTabSz="914400" rtl="0" latinLnBrk="0">
        <a:lnSpc>
          <a:spcPct val="100000"/>
        </a:lnSpc>
        <a:spcBef>
          <a:spcPts val="0"/>
        </a:spcBef>
        <a:spcAft>
          <a:spcPts val="0"/>
        </a:spcAft>
        <a:buClrTx/>
        <a:buSzTx/>
        <a:buFontTx/>
        <a:buNone/>
        <a:defRPr sz="226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9pPr>
    </p:titleStyle>
    <p:bodyStyle>
      <a:lvl1pPr marL="1764030" marR="0" indent="-1764030" algn="l" defTabSz="914400" rtl="0" latinLnBrk="0">
        <a:lnSpc>
          <a:spcPct val="100000"/>
        </a:lnSpc>
        <a:spcBef>
          <a:spcPts val="4000"/>
        </a:spcBef>
        <a:spcAft>
          <a:spcPts val="0"/>
        </a:spcAft>
        <a:buClr>
          <a:srgbClr val="000000"/>
        </a:buClr>
        <a:buSzPct val="100000"/>
        <a:buFont typeface="Arial" panose="020B0604020202020204"/>
        <a:buChar char="•"/>
        <a:defRPr sz="165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1pPr>
      <a:lvl2pPr marL="4036060" marR="0" indent="-1684655" algn="l" defTabSz="914400" rtl="0" latinLnBrk="0">
        <a:lnSpc>
          <a:spcPct val="100000"/>
        </a:lnSpc>
        <a:spcBef>
          <a:spcPts val="4000"/>
        </a:spcBef>
        <a:spcAft>
          <a:spcPts val="0"/>
        </a:spcAft>
        <a:buClr>
          <a:srgbClr val="000000"/>
        </a:buClr>
        <a:buSzPct val="100000"/>
        <a:buFont typeface="Arial" panose="020B0604020202020204"/>
        <a:buChar char="–"/>
        <a:defRPr sz="165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2pPr>
      <a:lvl3pPr marL="6280785" marR="0" indent="-1578610" algn="l" defTabSz="914400" rtl="0" latinLnBrk="0">
        <a:lnSpc>
          <a:spcPct val="100000"/>
        </a:lnSpc>
        <a:spcBef>
          <a:spcPts val="4000"/>
        </a:spcBef>
        <a:spcAft>
          <a:spcPts val="0"/>
        </a:spcAft>
        <a:buClr>
          <a:srgbClr val="000000"/>
        </a:buClr>
        <a:buSzPct val="100000"/>
        <a:buFont typeface="Arial" panose="020B0604020202020204"/>
        <a:buChar char="•"/>
        <a:defRPr sz="165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3pPr>
      <a:lvl4pPr marL="8936355" marR="0" indent="-1884680" algn="l" defTabSz="914400" rtl="0" latinLnBrk="0">
        <a:lnSpc>
          <a:spcPct val="100000"/>
        </a:lnSpc>
        <a:spcBef>
          <a:spcPts val="4000"/>
        </a:spcBef>
        <a:spcAft>
          <a:spcPts val="0"/>
        </a:spcAft>
        <a:buClr>
          <a:srgbClr val="000000"/>
        </a:buClr>
        <a:buSzPct val="100000"/>
        <a:buFont typeface="Arial" panose="020B0604020202020204"/>
        <a:buChar char="–"/>
        <a:defRPr sz="165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4pPr>
      <a:lvl5pPr marL="11288395" marR="0" indent="-1882140" algn="l" defTabSz="914400" rtl="0" latinLnBrk="0">
        <a:lnSpc>
          <a:spcPct val="100000"/>
        </a:lnSpc>
        <a:spcBef>
          <a:spcPts val="4000"/>
        </a:spcBef>
        <a:spcAft>
          <a:spcPts val="0"/>
        </a:spcAft>
        <a:buClr>
          <a:srgbClr val="000000"/>
        </a:buClr>
        <a:buSzPct val="100000"/>
        <a:buFont typeface="Arial" panose="020B0604020202020204"/>
        <a:buChar char="»"/>
        <a:defRPr sz="165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5pPr>
      <a:lvl6pPr marL="11745595" marR="0" indent="-1882140" algn="l" defTabSz="914400" rtl="0" latinLnBrk="0">
        <a:lnSpc>
          <a:spcPct val="100000"/>
        </a:lnSpc>
        <a:spcBef>
          <a:spcPts val="4000"/>
        </a:spcBef>
        <a:spcAft>
          <a:spcPts val="0"/>
        </a:spcAft>
        <a:buClr>
          <a:srgbClr val="000000"/>
        </a:buClr>
        <a:buSzPct val="100000"/>
        <a:buFont typeface="Arial" panose="020B0604020202020204"/>
        <a:buChar char="»"/>
        <a:defRPr sz="165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6pPr>
      <a:lvl7pPr marL="12202795" marR="0" indent="-1882140" algn="l" defTabSz="914400" rtl="0" latinLnBrk="0">
        <a:lnSpc>
          <a:spcPct val="100000"/>
        </a:lnSpc>
        <a:spcBef>
          <a:spcPts val="4000"/>
        </a:spcBef>
        <a:spcAft>
          <a:spcPts val="0"/>
        </a:spcAft>
        <a:buClr>
          <a:srgbClr val="000000"/>
        </a:buClr>
        <a:buSzPct val="100000"/>
        <a:buFont typeface="Arial" panose="020B0604020202020204"/>
        <a:buChar char="»"/>
        <a:defRPr sz="165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7pPr>
      <a:lvl8pPr marL="12659995" marR="0" indent="-1882140" algn="l" defTabSz="914400" rtl="0" latinLnBrk="0">
        <a:lnSpc>
          <a:spcPct val="100000"/>
        </a:lnSpc>
        <a:spcBef>
          <a:spcPts val="4000"/>
        </a:spcBef>
        <a:spcAft>
          <a:spcPts val="0"/>
        </a:spcAft>
        <a:buClr>
          <a:srgbClr val="000000"/>
        </a:buClr>
        <a:buSzPct val="100000"/>
        <a:buFont typeface="Arial" panose="020B0604020202020204"/>
        <a:buChar char="»"/>
        <a:defRPr sz="165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8pPr>
      <a:lvl9pPr marL="13117195" marR="0" indent="-1882140" algn="l" defTabSz="914400" rtl="0" latinLnBrk="0">
        <a:lnSpc>
          <a:spcPct val="100000"/>
        </a:lnSpc>
        <a:spcBef>
          <a:spcPts val="4000"/>
        </a:spcBef>
        <a:spcAft>
          <a:spcPts val="0"/>
        </a:spcAft>
        <a:buClr>
          <a:srgbClr val="000000"/>
        </a:buClr>
        <a:buSzPct val="100000"/>
        <a:buFont typeface="Arial" panose="020B0604020202020204"/>
        <a:buChar char="»"/>
        <a:defRPr sz="16500" b="0" i="0" u="none" strike="noStrike" cap="none" spc="0" baseline="0">
          <a:solidFill>
            <a:srgbClr val="000000"/>
          </a:solidFill>
          <a:uFillTx/>
          <a:latin typeface="Arial" panose="020B0604020202020204"/>
          <a:ea typeface="Arial" panose="020B0604020202020204"/>
          <a:cs typeface="Arial" panose="020B0604020202020204"/>
          <a:sym typeface="Arial" panose="020B0604020202020204"/>
        </a:defRPr>
      </a:lvl9pPr>
    </p:bodyStyle>
    <p:otherStyle>
      <a:lvl1pPr marL="0" marR="0" indent="0" algn="r" defTabSz="914400" rtl="0" latinLnBrk="0">
        <a:lnSpc>
          <a:spcPct val="100000"/>
        </a:lnSpc>
        <a:spcBef>
          <a:spcPts val="0"/>
        </a:spcBef>
        <a:spcAft>
          <a:spcPts val="0"/>
        </a:spcAft>
        <a:buClrTx/>
        <a:buSzTx/>
        <a:buFontTx/>
        <a:buNone/>
        <a:defRPr sz="7200" b="0" i="0" u="none" strike="noStrike" cap="none" spc="0" baseline="0">
          <a:solidFill>
            <a:schemeClr val="tx1"/>
          </a:solidFill>
          <a:uFillTx/>
          <a:latin typeface="+mn-lt"/>
          <a:ea typeface="+mn-ea"/>
          <a:cs typeface="+mn-cs"/>
          <a:sym typeface="Arial" panose="020B0604020202020204"/>
        </a:defRPr>
      </a:lvl1pPr>
      <a:lvl2pPr marL="0" marR="0" indent="457200" algn="r" defTabSz="914400" rtl="0" latinLnBrk="0">
        <a:lnSpc>
          <a:spcPct val="100000"/>
        </a:lnSpc>
        <a:spcBef>
          <a:spcPts val="0"/>
        </a:spcBef>
        <a:spcAft>
          <a:spcPts val="0"/>
        </a:spcAft>
        <a:buClrTx/>
        <a:buSzTx/>
        <a:buFontTx/>
        <a:buNone/>
        <a:defRPr sz="7200" b="0" i="0" u="none" strike="noStrike" cap="none" spc="0" baseline="0">
          <a:solidFill>
            <a:schemeClr val="tx1"/>
          </a:solidFill>
          <a:uFillTx/>
          <a:latin typeface="+mn-lt"/>
          <a:ea typeface="+mn-ea"/>
          <a:cs typeface="+mn-cs"/>
          <a:sym typeface="Arial" panose="020B0604020202020204"/>
        </a:defRPr>
      </a:lvl2pPr>
      <a:lvl3pPr marL="0" marR="0" indent="914400" algn="r" defTabSz="914400" rtl="0" latinLnBrk="0">
        <a:lnSpc>
          <a:spcPct val="100000"/>
        </a:lnSpc>
        <a:spcBef>
          <a:spcPts val="0"/>
        </a:spcBef>
        <a:spcAft>
          <a:spcPts val="0"/>
        </a:spcAft>
        <a:buClrTx/>
        <a:buSzTx/>
        <a:buFontTx/>
        <a:buNone/>
        <a:defRPr sz="7200" b="0" i="0" u="none" strike="noStrike" cap="none" spc="0" baseline="0">
          <a:solidFill>
            <a:schemeClr val="tx1"/>
          </a:solidFill>
          <a:uFillTx/>
          <a:latin typeface="+mn-lt"/>
          <a:ea typeface="+mn-ea"/>
          <a:cs typeface="+mn-cs"/>
          <a:sym typeface="Arial" panose="020B0604020202020204"/>
        </a:defRPr>
      </a:lvl3pPr>
      <a:lvl4pPr marL="0" marR="0" indent="1371600" algn="r" defTabSz="914400" rtl="0" latinLnBrk="0">
        <a:lnSpc>
          <a:spcPct val="100000"/>
        </a:lnSpc>
        <a:spcBef>
          <a:spcPts val="0"/>
        </a:spcBef>
        <a:spcAft>
          <a:spcPts val="0"/>
        </a:spcAft>
        <a:buClrTx/>
        <a:buSzTx/>
        <a:buFontTx/>
        <a:buNone/>
        <a:defRPr sz="7200" b="0" i="0" u="none" strike="noStrike" cap="none" spc="0" baseline="0">
          <a:solidFill>
            <a:schemeClr val="tx1"/>
          </a:solidFill>
          <a:uFillTx/>
          <a:latin typeface="+mn-lt"/>
          <a:ea typeface="+mn-ea"/>
          <a:cs typeface="+mn-cs"/>
          <a:sym typeface="Arial" panose="020B0604020202020204"/>
        </a:defRPr>
      </a:lvl4pPr>
      <a:lvl5pPr marL="0" marR="0" indent="1828800" algn="r" defTabSz="914400" rtl="0" latinLnBrk="0">
        <a:lnSpc>
          <a:spcPct val="100000"/>
        </a:lnSpc>
        <a:spcBef>
          <a:spcPts val="0"/>
        </a:spcBef>
        <a:spcAft>
          <a:spcPts val="0"/>
        </a:spcAft>
        <a:buClrTx/>
        <a:buSzTx/>
        <a:buFontTx/>
        <a:buNone/>
        <a:defRPr sz="7200" b="0" i="0" u="none" strike="noStrike" cap="none" spc="0" baseline="0">
          <a:solidFill>
            <a:schemeClr val="tx1"/>
          </a:solidFill>
          <a:uFillTx/>
          <a:latin typeface="+mn-lt"/>
          <a:ea typeface="+mn-ea"/>
          <a:cs typeface="+mn-cs"/>
          <a:sym typeface="Arial" panose="020B0604020202020204"/>
        </a:defRPr>
      </a:lvl5pPr>
      <a:lvl6pPr marL="0" marR="0" indent="2286000" algn="r" defTabSz="914400" rtl="0" latinLnBrk="0">
        <a:lnSpc>
          <a:spcPct val="100000"/>
        </a:lnSpc>
        <a:spcBef>
          <a:spcPts val="0"/>
        </a:spcBef>
        <a:spcAft>
          <a:spcPts val="0"/>
        </a:spcAft>
        <a:buClrTx/>
        <a:buSzTx/>
        <a:buFontTx/>
        <a:buNone/>
        <a:defRPr sz="7200" b="0" i="0" u="none" strike="noStrike" cap="none" spc="0" baseline="0">
          <a:solidFill>
            <a:schemeClr val="tx1"/>
          </a:solidFill>
          <a:uFillTx/>
          <a:latin typeface="+mn-lt"/>
          <a:ea typeface="+mn-ea"/>
          <a:cs typeface="+mn-cs"/>
          <a:sym typeface="Arial" panose="020B0604020202020204"/>
        </a:defRPr>
      </a:lvl6pPr>
      <a:lvl7pPr marL="0" marR="0" indent="2743200" algn="r" defTabSz="914400" rtl="0" latinLnBrk="0">
        <a:lnSpc>
          <a:spcPct val="100000"/>
        </a:lnSpc>
        <a:spcBef>
          <a:spcPts val="0"/>
        </a:spcBef>
        <a:spcAft>
          <a:spcPts val="0"/>
        </a:spcAft>
        <a:buClrTx/>
        <a:buSzTx/>
        <a:buFontTx/>
        <a:buNone/>
        <a:defRPr sz="7200" b="0" i="0" u="none" strike="noStrike" cap="none" spc="0" baseline="0">
          <a:solidFill>
            <a:schemeClr val="tx1"/>
          </a:solidFill>
          <a:uFillTx/>
          <a:latin typeface="+mn-lt"/>
          <a:ea typeface="+mn-ea"/>
          <a:cs typeface="+mn-cs"/>
          <a:sym typeface="Arial" panose="020B0604020202020204"/>
        </a:defRPr>
      </a:lvl7pPr>
      <a:lvl8pPr marL="0" marR="0" indent="3200400" algn="r" defTabSz="914400" rtl="0" latinLnBrk="0">
        <a:lnSpc>
          <a:spcPct val="100000"/>
        </a:lnSpc>
        <a:spcBef>
          <a:spcPts val="0"/>
        </a:spcBef>
        <a:spcAft>
          <a:spcPts val="0"/>
        </a:spcAft>
        <a:buClrTx/>
        <a:buSzTx/>
        <a:buFontTx/>
        <a:buNone/>
        <a:defRPr sz="7200" b="0" i="0" u="none" strike="noStrike" cap="none" spc="0" baseline="0">
          <a:solidFill>
            <a:schemeClr val="tx1"/>
          </a:solidFill>
          <a:uFillTx/>
          <a:latin typeface="+mn-lt"/>
          <a:ea typeface="+mn-ea"/>
          <a:cs typeface="+mn-cs"/>
          <a:sym typeface="Arial" panose="020B0604020202020204"/>
        </a:defRPr>
      </a:lvl8pPr>
      <a:lvl9pPr marL="0" marR="0" indent="3657600" algn="r" defTabSz="914400" rtl="0" latinLnBrk="0">
        <a:lnSpc>
          <a:spcPct val="100000"/>
        </a:lnSpc>
        <a:spcBef>
          <a:spcPts val="0"/>
        </a:spcBef>
        <a:spcAft>
          <a:spcPts val="0"/>
        </a:spcAft>
        <a:buClrTx/>
        <a:buSzTx/>
        <a:buFontTx/>
        <a:buNone/>
        <a:defRPr sz="7200" b="0" i="0" u="none" strike="noStrike" cap="none" spc="0" baseline="0">
          <a:solidFill>
            <a:schemeClr val="tx1"/>
          </a:solidFill>
          <a:uFillTx/>
          <a:latin typeface="+mn-lt"/>
          <a:ea typeface="+mn-ea"/>
          <a:cs typeface="+mn-cs"/>
          <a:sym typeface="Arial" panose="020B0604020202020204"/>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jpeg"/><Relationship Id="rId39" Type="http://schemas.openxmlformats.org/officeDocument/2006/relationships/image" Target="../media/image37.jpeg"/><Relationship Id="rId21" Type="http://schemas.openxmlformats.org/officeDocument/2006/relationships/image" Target="../media/image19.jpeg"/><Relationship Id="rId34" Type="http://schemas.openxmlformats.org/officeDocument/2006/relationships/image" Target="../media/image32.jpeg"/><Relationship Id="rId42" Type="http://schemas.openxmlformats.org/officeDocument/2006/relationships/image" Target="../media/image40.jpeg"/><Relationship Id="rId47" Type="http://schemas.openxmlformats.org/officeDocument/2006/relationships/image" Target="../media/image45.jpeg"/><Relationship Id="rId50" Type="http://schemas.openxmlformats.org/officeDocument/2006/relationships/image" Target="../media/image48.jpeg"/><Relationship Id="rId55" Type="http://schemas.openxmlformats.org/officeDocument/2006/relationships/image" Target="../media/image53.jpeg"/><Relationship Id="rId7" Type="http://schemas.openxmlformats.org/officeDocument/2006/relationships/image" Target="../media/image5.jpeg"/><Relationship Id="rId2" Type="http://schemas.openxmlformats.org/officeDocument/2006/relationships/notesSlide" Target="../notesSlides/notesSlide1.xml"/><Relationship Id="rId16" Type="http://schemas.openxmlformats.org/officeDocument/2006/relationships/image" Target="../media/image14.jpeg"/><Relationship Id="rId29" Type="http://schemas.openxmlformats.org/officeDocument/2006/relationships/image" Target="../media/image27.jpeg"/><Relationship Id="rId11" Type="http://schemas.openxmlformats.org/officeDocument/2006/relationships/image" Target="../media/image9.jpeg"/><Relationship Id="rId24" Type="http://schemas.openxmlformats.org/officeDocument/2006/relationships/image" Target="../media/image22.jpeg"/><Relationship Id="rId32" Type="http://schemas.openxmlformats.org/officeDocument/2006/relationships/image" Target="../media/image30.jpeg"/><Relationship Id="rId37" Type="http://schemas.openxmlformats.org/officeDocument/2006/relationships/image" Target="../media/image35.jpeg"/><Relationship Id="rId40" Type="http://schemas.openxmlformats.org/officeDocument/2006/relationships/image" Target="../media/image38.jpeg"/><Relationship Id="rId45" Type="http://schemas.openxmlformats.org/officeDocument/2006/relationships/image" Target="../media/image43.jpeg"/><Relationship Id="rId53" Type="http://schemas.openxmlformats.org/officeDocument/2006/relationships/image" Target="../media/image51.jpeg"/><Relationship Id="rId5" Type="http://schemas.openxmlformats.org/officeDocument/2006/relationships/image" Target="../media/image3.png"/><Relationship Id="rId10" Type="http://schemas.openxmlformats.org/officeDocument/2006/relationships/image" Target="../media/image8.jpeg"/><Relationship Id="rId19" Type="http://schemas.openxmlformats.org/officeDocument/2006/relationships/image" Target="../media/image17.jpeg"/><Relationship Id="rId31" Type="http://schemas.openxmlformats.org/officeDocument/2006/relationships/image" Target="../media/image29.jpeg"/><Relationship Id="rId44" Type="http://schemas.openxmlformats.org/officeDocument/2006/relationships/image" Target="../media/image42.jpeg"/><Relationship Id="rId52" Type="http://schemas.openxmlformats.org/officeDocument/2006/relationships/image" Target="../media/image50.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 Id="rId27" Type="http://schemas.openxmlformats.org/officeDocument/2006/relationships/image" Target="../media/image25.jpeg"/><Relationship Id="rId30" Type="http://schemas.openxmlformats.org/officeDocument/2006/relationships/image" Target="../media/image28.jpeg"/><Relationship Id="rId35" Type="http://schemas.openxmlformats.org/officeDocument/2006/relationships/image" Target="../media/image33.jpeg"/><Relationship Id="rId43" Type="http://schemas.openxmlformats.org/officeDocument/2006/relationships/image" Target="../media/image41.jpeg"/><Relationship Id="rId48" Type="http://schemas.openxmlformats.org/officeDocument/2006/relationships/image" Target="../media/image46.jpeg"/><Relationship Id="rId56" Type="http://schemas.openxmlformats.org/officeDocument/2006/relationships/image" Target="../media/image54.jpeg"/><Relationship Id="rId8" Type="http://schemas.openxmlformats.org/officeDocument/2006/relationships/image" Target="../media/image6.jpeg"/><Relationship Id="rId51" Type="http://schemas.openxmlformats.org/officeDocument/2006/relationships/image" Target="../media/image49.jpeg"/><Relationship Id="rId3" Type="http://schemas.openxmlformats.org/officeDocument/2006/relationships/image" Target="../media/image1.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33" Type="http://schemas.openxmlformats.org/officeDocument/2006/relationships/image" Target="../media/image31.jpeg"/><Relationship Id="rId38" Type="http://schemas.openxmlformats.org/officeDocument/2006/relationships/image" Target="../media/image36.jpeg"/><Relationship Id="rId46" Type="http://schemas.openxmlformats.org/officeDocument/2006/relationships/image" Target="../media/image44.jpeg"/><Relationship Id="rId20" Type="http://schemas.openxmlformats.org/officeDocument/2006/relationships/image" Target="../media/image18.jpeg"/><Relationship Id="rId41" Type="http://schemas.openxmlformats.org/officeDocument/2006/relationships/image" Target="../media/image39.jpeg"/><Relationship Id="rId54"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4.jpeg"/><Relationship Id="rId15" Type="http://schemas.openxmlformats.org/officeDocument/2006/relationships/image" Target="../media/image13.jpeg"/><Relationship Id="rId23" Type="http://schemas.openxmlformats.org/officeDocument/2006/relationships/image" Target="../media/image21.jpeg"/><Relationship Id="rId28" Type="http://schemas.openxmlformats.org/officeDocument/2006/relationships/image" Target="../media/image26.jpeg"/><Relationship Id="rId36" Type="http://schemas.openxmlformats.org/officeDocument/2006/relationships/image" Target="../media/image34.jpeg"/><Relationship Id="rId49"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Rectangle 7"/>
          <p:cNvSpPr/>
          <p:nvPr/>
        </p:nvSpPr>
        <p:spPr>
          <a:xfrm>
            <a:off x="35839400" y="13966189"/>
            <a:ext cx="14617700" cy="11203941"/>
          </a:xfrm>
          <a:prstGeom prst="rect">
            <a:avLst/>
          </a:prstGeom>
          <a:solidFill>
            <a:schemeClr val="accent1">
              <a:lumOff val="44000"/>
            </a:schemeClr>
          </a:solidFill>
          <a:ln w="254000">
            <a:solidFill>
              <a:srgbClr val="4D4D4D"/>
            </a:solidFill>
            <a:miter/>
          </a:ln>
        </p:spPr>
        <p:txBody>
          <a:bodyPr lIns="45719" rIns="45719"/>
          <a:lstStyle/>
          <a:p>
            <a:endParaRPr/>
          </a:p>
        </p:txBody>
      </p:sp>
      <p:sp>
        <p:nvSpPr>
          <p:cNvPr id="112" name="Rectangle 6"/>
          <p:cNvSpPr/>
          <p:nvPr/>
        </p:nvSpPr>
        <p:spPr>
          <a:xfrm>
            <a:off x="12312550" y="5552301"/>
            <a:ext cx="38171856" cy="8169910"/>
          </a:xfrm>
          <a:prstGeom prst="rect">
            <a:avLst/>
          </a:prstGeom>
          <a:solidFill>
            <a:schemeClr val="accent1">
              <a:lumOff val="44000"/>
            </a:schemeClr>
          </a:solidFill>
          <a:ln w="254000">
            <a:solidFill>
              <a:srgbClr val="4D4D4D"/>
            </a:solidFill>
            <a:miter/>
          </a:ln>
        </p:spPr>
        <p:txBody>
          <a:bodyPr lIns="45719" rIns="45719"/>
          <a:lstStyle/>
          <a:p>
            <a:endParaRPr/>
          </a:p>
        </p:txBody>
      </p:sp>
      <p:sp>
        <p:nvSpPr>
          <p:cNvPr id="113" name="Rectangle 1"/>
          <p:cNvSpPr/>
          <p:nvPr/>
        </p:nvSpPr>
        <p:spPr>
          <a:xfrm>
            <a:off x="380241" y="18526563"/>
            <a:ext cx="12852400" cy="14156056"/>
          </a:xfrm>
          <a:prstGeom prst="rect">
            <a:avLst/>
          </a:prstGeom>
          <a:solidFill>
            <a:schemeClr val="accent1">
              <a:lumOff val="44000"/>
            </a:schemeClr>
          </a:solidFill>
          <a:ln w="254000">
            <a:solidFill>
              <a:srgbClr val="4D4D4D"/>
            </a:solidFill>
            <a:miter/>
          </a:ln>
        </p:spPr>
        <p:txBody>
          <a:bodyPr lIns="45719" rIns="45719"/>
          <a:lstStyle/>
          <a:p>
            <a:endParaRPr/>
          </a:p>
        </p:txBody>
      </p:sp>
      <p:sp>
        <p:nvSpPr>
          <p:cNvPr id="114" name="Rectangle 1"/>
          <p:cNvSpPr/>
          <p:nvPr/>
        </p:nvSpPr>
        <p:spPr>
          <a:xfrm>
            <a:off x="254000" y="13908405"/>
            <a:ext cx="12852400" cy="4379596"/>
          </a:xfrm>
          <a:prstGeom prst="rect">
            <a:avLst/>
          </a:prstGeom>
          <a:solidFill>
            <a:schemeClr val="accent1">
              <a:lumOff val="44000"/>
            </a:schemeClr>
          </a:solidFill>
          <a:ln w="254000">
            <a:solidFill>
              <a:srgbClr val="4D4D4D"/>
            </a:solidFill>
            <a:miter/>
          </a:ln>
        </p:spPr>
        <p:txBody>
          <a:bodyPr lIns="45719" rIns="45719"/>
          <a:lstStyle/>
          <a:p>
            <a:endParaRPr/>
          </a:p>
        </p:txBody>
      </p:sp>
      <p:sp>
        <p:nvSpPr>
          <p:cNvPr id="115" name="Rectangle 2"/>
          <p:cNvSpPr/>
          <p:nvPr/>
        </p:nvSpPr>
        <p:spPr>
          <a:xfrm>
            <a:off x="254000" y="5422900"/>
            <a:ext cx="12852400" cy="8157210"/>
          </a:xfrm>
          <a:prstGeom prst="rect">
            <a:avLst/>
          </a:prstGeom>
          <a:solidFill>
            <a:schemeClr val="accent1">
              <a:lumOff val="44000"/>
            </a:schemeClr>
          </a:solidFill>
          <a:ln w="254000">
            <a:solidFill>
              <a:srgbClr val="4D4D4D"/>
            </a:solidFill>
            <a:miter/>
          </a:ln>
        </p:spPr>
        <p:txBody>
          <a:bodyPr lIns="45719" rIns="45719"/>
          <a:lstStyle/>
          <a:p>
            <a:endParaRPr/>
          </a:p>
        </p:txBody>
      </p:sp>
      <p:sp>
        <p:nvSpPr>
          <p:cNvPr id="116" name="Rectangle 3"/>
          <p:cNvSpPr/>
          <p:nvPr/>
        </p:nvSpPr>
        <p:spPr>
          <a:xfrm>
            <a:off x="0" y="-73025"/>
            <a:ext cx="50800000" cy="5262563"/>
          </a:xfrm>
          <a:prstGeom prst="rect">
            <a:avLst/>
          </a:prstGeom>
          <a:solidFill>
            <a:schemeClr val="accent1">
              <a:lumOff val="44000"/>
            </a:schemeClr>
          </a:solidFill>
          <a:ln w="12700">
            <a:miter lim="400000"/>
          </a:ln>
        </p:spPr>
        <p:txBody>
          <a:bodyPr lIns="45719" rIns="45719"/>
          <a:lstStyle/>
          <a:p>
            <a:endParaRPr/>
          </a:p>
        </p:txBody>
      </p:sp>
      <p:sp>
        <p:nvSpPr>
          <p:cNvPr id="117" name="Rectangle 4"/>
          <p:cNvSpPr txBox="1"/>
          <p:nvPr/>
        </p:nvSpPr>
        <p:spPr>
          <a:xfrm>
            <a:off x="4387850" y="590550"/>
            <a:ext cx="41973500" cy="2539157"/>
          </a:xfrm>
          <a:prstGeom prst="rect">
            <a:avLst/>
          </a:prstGeom>
          <a:ln w="12700">
            <a:miter lim="400000"/>
          </a:ln>
        </p:spPr>
        <p:txBody>
          <a:bodyPr lIns="38100" tIns="38100" rIns="38100" bIns="38100">
            <a:spAutoFit/>
          </a:bodyPr>
          <a:lstStyle/>
          <a:p>
            <a:pPr>
              <a:spcBef>
                <a:spcPts val="4800"/>
              </a:spcBef>
              <a:defRPr sz="8000"/>
            </a:pPr>
            <a:r>
              <a:rPr dirty="0">
                <a:latin typeface="Symbol" panose="05050102010706020507" pitchFamily="18" charset="2"/>
              </a:rPr>
              <a:t>d</a:t>
            </a:r>
            <a:r>
              <a:rPr b="1" dirty="0"/>
              <a:t>-cell </a:t>
            </a:r>
            <a:r>
              <a:rPr b="1" dirty="0" err="1"/>
              <a:t>exocytotic</a:t>
            </a:r>
            <a:r>
              <a:rPr b="1" dirty="0"/>
              <a:t> blockade by </a:t>
            </a:r>
            <a:r>
              <a:rPr b="1" dirty="0" smtClean="0"/>
              <a:t>syntaxin</a:t>
            </a:r>
            <a:r>
              <a:rPr lang="en-US" b="1" dirty="0" smtClean="0"/>
              <a:t>-1a</a:t>
            </a:r>
            <a:r>
              <a:rPr b="1" dirty="0" smtClean="0"/>
              <a:t> </a:t>
            </a:r>
            <a:r>
              <a:rPr b="1" dirty="0"/>
              <a:t>deletion restores </a:t>
            </a:r>
            <a:r>
              <a:rPr dirty="0">
                <a:latin typeface="Symbol" panose="05050102010706020507" pitchFamily="18" charset="2"/>
              </a:rPr>
              <a:t>a</a:t>
            </a:r>
            <a:r>
              <a:rPr b="1" dirty="0"/>
              <a:t>-cell glucagon secretory response sufficient to counter insulin-induced hypoglycemia</a:t>
            </a:r>
          </a:p>
        </p:txBody>
      </p:sp>
      <p:grpSp>
        <p:nvGrpSpPr>
          <p:cNvPr id="120" name="Rectangle 5"/>
          <p:cNvGrpSpPr/>
          <p:nvPr/>
        </p:nvGrpSpPr>
        <p:grpSpPr>
          <a:xfrm>
            <a:off x="8104188" y="3324225"/>
            <a:ext cx="33985201" cy="1431161"/>
            <a:chOff x="0" y="0"/>
            <a:chExt cx="33985200" cy="1431161"/>
          </a:xfrm>
        </p:grpSpPr>
        <p:sp>
          <p:nvSpPr>
            <p:cNvPr id="118" name="Rectangle"/>
            <p:cNvSpPr/>
            <p:nvPr/>
          </p:nvSpPr>
          <p:spPr>
            <a:xfrm>
              <a:off x="0" y="0"/>
              <a:ext cx="33985200" cy="1333500"/>
            </a:xfrm>
            <a:prstGeom prst="rect">
              <a:avLst/>
            </a:prstGeom>
            <a:solidFill>
              <a:schemeClr val="accent1">
                <a:lumOff val="44000"/>
              </a:schemeClr>
            </a:solidFill>
            <a:ln w="12700" cap="flat">
              <a:noFill/>
              <a:miter lim="400000"/>
            </a:ln>
            <a:effectLst/>
          </p:spPr>
          <p:txBody>
            <a:bodyPr wrap="square" lIns="45719" tIns="45719" rIns="45719" bIns="45719" numCol="1" anchor="t">
              <a:noAutofit/>
            </a:bodyPr>
            <a:lstStyle/>
            <a:p>
              <a:pPr>
                <a:defRPr sz="4000" i="1"/>
              </a:pPr>
              <a:endParaRPr/>
            </a:p>
          </p:txBody>
        </p:sp>
        <p:sp>
          <p:nvSpPr>
            <p:cNvPr id="119" name="Tairan Qin, Tao Liang, Li Xie,  Herbert Gaisano…"/>
            <p:cNvSpPr txBox="1"/>
            <p:nvPr/>
          </p:nvSpPr>
          <p:spPr>
            <a:xfrm>
              <a:off x="0" y="0"/>
              <a:ext cx="33985200" cy="1431161"/>
            </a:xfrm>
            <a:prstGeom prst="rect">
              <a:avLst/>
            </a:prstGeom>
            <a:noFill/>
            <a:ln w="12700" cap="flat">
              <a:noFill/>
              <a:miter lim="400000"/>
            </a:ln>
            <a:effectLst/>
          </p:spPr>
          <p:txBody>
            <a:bodyPr wrap="square" lIns="38100" tIns="38100" rIns="38100" bIns="38100" numCol="1" anchor="t">
              <a:spAutoFit/>
            </a:bodyPr>
            <a:lstStyle/>
            <a:p>
              <a:pPr>
                <a:defRPr sz="4800" b="1"/>
              </a:pPr>
              <a:r>
                <a:rPr dirty="0" err="1"/>
                <a:t>Tairan</a:t>
              </a:r>
              <a:r>
                <a:rPr dirty="0"/>
                <a:t> Qin, Tao Liang, Li </a:t>
              </a:r>
              <a:r>
                <a:rPr dirty="0" err="1"/>
                <a:t>Xie</a:t>
              </a:r>
              <a:r>
                <a:rPr dirty="0"/>
                <a:t>,  Herbert Gaisano</a:t>
              </a:r>
            </a:p>
            <a:p>
              <a:pPr>
                <a:defRPr sz="4000" i="1"/>
              </a:pPr>
              <a:r>
                <a:rPr dirty="0"/>
                <a:t>Departments of Medicine and Physiology, </a:t>
              </a:r>
              <a:r>
                <a:rPr lang="en-US" dirty="0" err="1" smtClean="0"/>
                <a:t>Temerty</a:t>
              </a:r>
              <a:r>
                <a:rPr lang="en-US" dirty="0" smtClean="0"/>
                <a:t> Faculty of Medicine of the </a:t>
              </a:r>
              <a:r>
                <a:rPr dirty="0" smtClean="0"/>
                <a:t>University </a:t>
              </a:r>
              <a:r>
                <a:rPr dirty="0"/>
                <a:t>of Toronto, Ontario, Canada</a:t>
              </a:r>
            </a:p>
          </p:txBody>
        </p:sp>
      </p:grpSp>
      <p:sp>
        <p:nvSpPr>
          <p:cNvPr id="121" name="Rectangle 7"/>
          <p:cNvSpPr/>
          <p:nvPr/>
        </p:nvSpPr>
        <p:spPr>
          <a:xfrm>
            <a:off x="35855275" y="25505410"/>
            <a:ext cx="14617700" cy="4852036"/>
          </a:xfrm>
          <a:prstGeom prst="rect">
            <a:avLst/>
          </a:prstGeom>
          <a:solidFill>
            <a:schemeClr val="accent1">
              <a:lumOff val="44000"/>
            </a:schemeClr>
          </a:solidFill>
          <a:ln w="254000">
            <a:solidFill>
              <a:srgbClr val="4D4D4D"/>
            </a:solidFill>
            <a:miter/>
          </a:ln>
        </p:spPr>
        <p:txBody>
          <a:bodyPr lIns="45719" rIns="45719"/>
          <a:lstStyle/>
          <a:p>
            <a:endParaRPr/>
          </a:p>
        </p:txBody>
      </p:sp>
      <p:grpSp>
        <p:nvGrpSpPr>
          <p:cNvPr id="124" name="Rectangle 8"/>
          <p:cNvGrpSpPr/>
          <p:nvPr/>
        </p:nvGrpSpPr>
        <p:grpSpPr>
          <a:xfrm>
            <a:off x="457200" y="5562600"/>
            <a:ext cx="12280900" cy="7278916"/>
            <a:chOff x="0" y="0"/>
            <a:chExt cx="12280900" cy="7278915"/>
          </a:xfrm>
        </p:grpSpPr>
        <p:sp>
          <p:nvSpPr>
            <p:cNvPr id="122" name="Rectangle"/>
            <p:cNvSpPr/>
            <p:nvPr/>
          </p:nvSpPr>
          <p:spPr>
            <a:xfrm>
              <a:off x="0" y="0"/>
              <a:ext cx="12280900" cy="7271385"/>
            </a:xfrm>
            <a:prstGeom prst="rect">
              <a:avLst/>
            </a:prstGeom>
            <a:solidFill>
              <a:schemeClr val="accent1">
                <a:lumOff val="44000"/>
              </a:schemeClr>
            </a:solidFill>
            <a:ln w="12700" cap="flat">
              <a:noFill/>
              <a:miter lim="400000"/>
            </a:ln>
            <a:effectLst/>
          </p:spPr>
          <p:txBody>
            <a:bodyPr wrap="square" lIns="45719" tIns="45719" rIns="45719" bIns="45719" numCol="1" anchor="t">
              <a:noAutofit/>
            </a:bodyPr>
            <a:lstStyle/>
            <a:p>
              <a:pPr algn="just">
                <a:defRPr sz="2400"/>
              </a:pPr>
              <a:endParaRPr/>
            </a:p>
          </p:txBody>
        </p:sp>
        <p:sp>
          <p:nvSpPr>
            <p:cNvPr id="123" name="Abstract…"/>
            <p:cNvSpPr txBox="1"/>
            <p:nvPr/>
          </p:nvSpPr>
          <p:spPr>
            <a:xfrm>
              <a:off x="0" y="0"/>
              <a:ext cx="12280900" cy="7278915"/>
            </a:xfrm>
            <a:prstGeom prst="rect">
              <a:avLst/>
            </a:prstGeom>
            <a:noFill/>
            <a:ln w="12700" cap="flat">
              <a:noFill/>
              <a:miter lim="400000"/>
            </a:ln>
            <a:effectLst/>
          </p:spPr>
          <p:txBody>
            <a:bodyPr wrap="square" lIns="38100" tIns="38100" rIns="38100" bIns="38100" numCol="1" anchor="t">
              <a:spAutoFit/>
            </a:bodyPr>
            <a:lstStyle/>
            <a:p>
              <a:pPr algn="just">
                <a:defRPr sz="3600" b="1"/>
              </a:pPr>
              <a:r>
                <a:rPr dirty="0"/>
                <a:t>Abstract</a:t>
              </a:r>
              <a:endParaRPr sz="2400" dirty="0"/>
            </a:p>
            <a:p>
              <a:pPr algn="just">
                <a:defRPr sz="2400"/>
              </a:pPr>
              <a:r>
                <a:rPr dirty="0"/>
                <a:t>    Syntaxin-1A is the key SNARE protein that forms the putative membrane-fusion SNARE complex mediating secretory granule exocytosis in neurons and neuroendocrine cells, including the 3 major islet cell types. We here induced </a:t>
              </a:r>
              <a:r>
                <a:rPr dirty="0" smtClean="0">
                  <a:latin typeface="Symbol" panose="05050102010706020507" pitchFamily="18" charset="2"/>
                </a:rPr>
                <a:t>d</a:t>
              </a:r>
              <a:r>
                <a:rPr dirty="0" smtClean="0"/>
                <a:t>-cell </a:t>
              </a:r>
              <a:r>
                <a:rPr dirty="0"/>
                <a:t>exocytosis blockade by treating </a:t>
              </a:r>
              <a:r>
                <a:rPr dirty="0" err="1"/>
                <a:t>Syntaxin</a:t>
              </a:r>
              <a:r>
                <a:rPr dirty="0"/>
                <a:t>(STX)-1A </a:t>
              </a:r>
              <a:r>
                <a:rPr dirty="0" err="1"/>
                <a:t>flox</a:t>
              </a:r>
              <a:r>
                <a:rPr dirty="0"/>
                <a:t>/</a:t>
              </a:r>
              <a:r>
                <a:rPr dirty="0" err="1"/>
                <a:t>flox</a:t>
              </a:r>
              <a:r>
                <a:rPr dirty="0"/>
                <a:t> mice with intraperitoneal injection of adeno-associated virus (AAV8)-SST promoter-</a:t>
              </a:r>
              <a:r>
                <a:rPr dirty="0" err="1"/>
                <a:t>Cre</a:t>
              </a:r>
              <a:r>
                <a:rPr dirty="0"/>
                <a:t>/RFP. </a:t>
              </a:r>
            </a:p>
            <a:p>
              <a:pPr algn="just">
                <a:defRPr sz="2400"/>
              </a:pPr>
              <a:r>
                <a:rPr dirty="0"/>
                <a:t>     Immunocytochemistry demonstrated STX-1A deletion only in the red-colored </a:t>
              </a:r>
              <a:r>
                <a:rPr lang="en-US" dirty="0" smtClean="0">
                  <a:latin typeface="Symbol" panose="05050102010706020507" pitchFamily="18" charset="2"/>
                </a:rPr>
                <a:t>d</a:t>
              </a:r>
              <a:r>
                <a:rPr lang="en-US" dirty="0" smtClean="0"/>
                <a:t>-cells</a:t>
              </a:r>
              <a:r>
                <a:rPr dirty="0" smtClean="0"/>
                <a:t> </a:t>
              </a:r>
              <a:r>
                <a:rPr dirty="0"/>
                <a:t>as verified by SST and </a:t>
              </a:r>
              <a:r>
                <a:rPr dirty="0" err="1"/>
                <a:t>Cre</a:t>
              </a:r>
              <a:r>
                <a:rPr dirty="0"/>
                <a:t> antibody staining. </a:t>
              </a:r>
              <a:r>
                <a:rPr lang="en-US" dirty="0">
                  <a:latin typeface="Symbol" panose="05050102010706020507" pitchFamily="18" charset="2"/>
                </a:rPr>
                <a:t>d</a:t>
              </a:r>
              <a:r>
                <a:rPr lang="en-US" dirty="0"/>
                <a:t>-cell </a:t>
              </a:r>
              <a:r>
                <a:rPr dirty="0" smtClean="0"/>
                <a:t>STX1A</a:t>
              </a:r>
              <a:r>
                <a:rPr lang="en-US" dirty="0" smtClean="0"/>
                <a:t> knockdown (</a:t>
              </a:r>
              <a:r>
                <a:rPr dirty="0" smtClean="0"/>
                <a:t>KD</a:t>
              </a:r>
              <a:r>
                <a:rPr lang="en-US" dirty="0" smtClean="0"/>
                <a:t>)</a:t>
              </a:r>
              <a:r>
                <a:rPr dirty="0" smtClean="0"/>
                <a:t>, </a:t>
              </a:r>
              <a:r>
                <a:rPr dirty="0"/>
                <a:t>compared to WT mice, showed improved glucose homeostasis with larger biphasic rise in blood insulin levels during IPGTT; and ITT (insulin injection) showed improved insulin sensitivity with larger increases in glucagon release (60 min and 120 min). Whole pancreas perfusion performed on KD vs WT mice showed the following: 1) confirmed the reduction and flattening of stimulated SST secretion; 2) a higher increase in glucose (10 </a:t>
              </a:r>
              <a:r>
                <a:rPr dirty="0" err="1"/>
                <a:t>mM</a:t>
              </a:r>
              <a:r>
                <a:rPr dirty="0"/>
                <a:t>)-stimulated insulin secretion that was suppressible by exogenous SST to the same level as WT mouse pancreas; and 3) a much higher hypoglycemic (1 </a:t>
              </a:r>
              <a:r>
                <a:rPr dirty="0" err="1"/>
                <a:t>mM</a:t>
              </a:r>
              <a:r>
                <a:rPr dirty="0"/>
                <a:t> glucose) induced glucagon release that was also suppressible by exogenous SST to the same level as WT mouse pancreas. Whole islets exocytosis imaging with NPY-</a:t>
              </a:r>
              <a:r>
                <a:rPr dirty="0" err="1"/>
                <a:t>pHluorin</a:t>
              </a:r>
              <a:r>
                <a:rPr dirty="0"/>
                <a:t> that’s specifically expressed in </a:t>
              </a:r>
              <a:r>
                <a:rPr lang="en-US" dirty="0" smtClean="0">
                  <a:latin typeface="Symbol" panose="05050102010706020507" pitchFamily="18" charset="2"/>
                </a:rPr>
                <a:t>d</a:t>
              </a:r>
              <a:r>
                <a:rPr lang="en-US" dirty="0" smtClean="0"/>
                <a:t>-cells</a:t>
              </a:r>
              <a:r>
                <a:rPr dirty="0" smtClean="0"/>
                <a:t> </a:t>
              </a:r>
              <a:r>
                <a:rPr dirty="0"/>
                <a:t>and </a:t>
              </a:r>
              <a:r>
                <a:rPr lang="en-US" dirty="0" smtClean="0">
                  <a:latin typeface="Symbol" panose="05050102010706020507" pitchFamily="18" charset="2"/>
                </a:rPr>
                <a:t>a</a:t>
              </a:r>
              <a:r>
                <a:rPr lang="en-US" dirty="0" smtClean="0"/>
                <a:t>-cells </a:t>
              </a:r>
              <a:r>
                <a:rPr dirty="0" smtClean="0"/>
                <a:t>within </a:t>
              </a:r>
              <a:r>
                <a:rPr dirty="0"/>
                <a:t>pancreatic slices showed suppressed somatostatin secretion and correspondingly increased glucagon secretion in </a:t>
              </a:r>
              <a:r>
                <a:rPr dirty="0" smtClean="0"/>
                <a:t>S</a:t>
              </a:r>
              <a:r>
                <a:rPr lang="en-US" dirty="0" smtClean="0"/>
                <a:t>TX-1A</a:t>
              </a:r>
              <a:r>
                <a:rPr dirty="0" smtClean="0"/>
                <a:t> </a:t>
              </a:r>
              <a:r>
                <a:rPr dirty="0"/>
                <a:t>KD islets.</a:t>
              </a:r>
            </a:p>
          </p:txBody>
        </p:sp>
      </p:grpSp>
      <p:sp>
        <p:nvSpPr>
          <p:cNvPr id="125" name="Rectangle 9"/>
          <p:cNvSpPr/>
          <p:nvPr/>
        </p:nvSpPr>
        <p:spPr>
          <a:xfrm>
            <a:off x="13474910" y="13920955"/>
            <a:ext cx="22098000" cy="18756631"/>
          </a:xfrm>
          <a:prstGeom prst="rect">
            <a:avLst/>
          </a:prstGeom>
          <a:solidFill>
            <a:schemeClr val="accent1">
              <a:lumOff val="44000"/>
            </a:schemeClr>
          </a:solidFill>
          <a:ln w="254000">
            <a:solidFill>
              <a:srgbClr val="4D4D4D"/>
            </a:solidFill>
            <a:miter/>
          </a:ln>
        </p:spPr>
        <p:txBody>
          <a:bodyPr lIns="45719" rIns="45719"/>
          <a:lstStyle/>
          <a:p>
            <a:endParaRPr/>
          </a:p>
        </p:txBody>
      </p:sp>
      <p:sp>
        <p:nvSpPr>
          <p:cNvPr id="126" name="Rectangle 12"/>
          <p:cNvSpPr/>
          <p:nvPr/>
        </p:nvSpPr>
        <p:spPr>
          <a:xfrm>
            <a:off x="35890200" y="30844489"/>
            <a:ext cx="14594206" cy="1828166"/>
          </a:xfrm>
          <a:prstGeom prst="rect">
            <a:avLst/>
          </a:prstGeom>
          <a:solidFill>
            <a:schemeClr val="accent1">
              <a:lumOff val="44000"/>
            </a:schemeClr>
          </a:solidFill>
          <a:ln w="254000">
            <a:solidFill>
              <a:srgbClr val="4D4D4D"/>
            </a:solidFill>
            <a:miter/>
          </a:ln>
        </p:spPr>
        <p:txBody>
          <a:bodyPr lIns="45719" rIns="45719"/>
          <a:lstStyle/>
          <a:p>
            <a:endParaRPr/>
          </a:p>
        </p:txBody>
      </p:sp>
      <p:grpSp>
        <p:nvGrpSpPr>
          <p:cNvPr id="129" name="Rectangle 13"/>
          <p:cNvGrpSpPr/>
          <p:nvPr/>
        </p:nvGrpSpPr>
        <p:grpSpPr>
          <a:xfrm>
            <a:off x="508000" y="14048739"/>
            <a:ext cx="12248449" cy="3995423"/>
            <a:chOff x="0" y="-272416"/>
            <a:chExt cx="12248449" cy="3995421"/>
          </a:xfrm>
        </p:grpSpPr>
        <p:sp>
          <p:nvSpPr>
            <p:cNvPr id="127" name="Rectangle"/>
            <p:cNvSpPr/>
            <p:nvPr/>
          </p:nvSpPr>
          <p:spPr>
            <a:xfrm>
              <a:off x="0" y="0"/>
              <a:ext cx="12230100" cy="3723005"/>
            </a:xfrm>
            <a:prstGeom prst="rect">
              <a:avLst/>
            </a:prstGeom>
            <a:solidFill>
              <a:schemeClr val="accent1">
                <a:lumOff val="44000"/>
              </a:schemeClr>
            </a:solidFill>
            <a:ln w="12700" cap="flat">
              <a:noFill/>
              <a:miter lim="400000"/>
            </a:ln>
            <a:effectLst/>
          </p:spPr>
          <p:txBody>
            <a:bodyPr wrap="square" lIns="45719" tIns="45719" rIns="45719" bIns="45719" numCol="1" anchor="t">
              <a:noAutofit/>
            </a:bodyPr>
            <a:lstStyle/>
            <a:p>
              <a:pPr algn="just">
                <a:defRPr sz="2400"/>
              </a:pPr>
              <a:endParaRPr/>
            </a:p>
          </p:txBody>
        </p:sp>
        <p:sp>
          <p:nvSpPr>
            <p:cNvPr id="128" name="Introduction…"/>
            <p:cNvSpPr txBox="1"/>
            <p:nvPr/>
          </p:nvSpPr>
          <p:spPr>
            <a:xfrm>
              <a:off x="18349" y="-272416"/>
              <a:ext cx="12230100" cy="3985704"/>
            </a:xfrm>
            <a:prstGeom prst="rect">
              <a:avLst/>
            </a:prstGeom>
            <a:noFill/>
            <a:ln w="12700" cap="flat">
              <a:noFill/>
              <a:miter lim="400000"/>
            </a:ln>
            <a:effectLst/>
          </p:spPr>
          <p:txBody>
            <a:bodyPr wrap="square" lIns="38100" tIns="38100" rIns="38100" bIns="38100" numCol="1" anchor="t">
              <a:spAutoFit/>
            </a:bodyPr>
            <a:lstStyle/>
            <a:p>
              <a:pPr algn="l">
                <a:defRPr sz="3600" b="1"/>
              </a:pPr>
              <a:r>
                <a:rPr dirty="0"/>
                <a:t>Introduction</a:t>
              </a:r>
              <a:endParaRPr sz="2400" dirty="0"/>
            </a:p>
            <a:p>
              <a:pPr algn="just">
                <a:defRPr sz="2600"/>
              </a:pPr>
              <a:r>
                <a:rPr dirty="0"/>
                <a:t>    </a:t>
              </a:r>
              <a:r>
                <a:rPr sz="2400" dirty="0"/>
                <a:t>The pancreatic islet is a complex micro-organ that regulates glucose homeostasis from the actions of major hormones secreted from three endocrine cell types </a:t>
              </a:r>
              <a:r>
                <a:rPr sz="2400" dirty="0" smtClean="0"/>
                <a:t>(</a:t>
              </a:r>
              <a:r>
                <a:rPr lang="en-US" sz="2400" dirty="0" smtClean="0">
                  <a:latin typeface="Symbol" panose="05050102010706020507" pitchFamily="18" charset="2"/>
                </a:rPr>
                <a:t>b</a:t>
              </a:r>
              <a:r>
                <a:rPr lang="en-US" sz="2400" dirty="0" smtClean="0"/>
                <a:t>-cell, </a:t>
              </a:r>
              <a:r>
                <a:rPr lang="en-US" sz="2400" dirty="0" smtClean="0">
                  <a:latin typeface="Symbol" panose="05050102010706020507" pitchFamily="18" charset="2"/>
                </a:rPr>
                <a:t>a</a:t>
              </a:r>
              <a:r>
                <a:rPr lang="en-US" sz="2400" dirty="0" smtClean="0"/>
                <a:t>-cell</a:t>
              </a:r>
              <a:r>
                <a:rPr sz="2400" dirty="0" smtClean="0"/>
                <a:t> and </a:t>
              </a:r>
              <a:r>
                <a:rPr lang="en-US" sz="2400" dirty="0" smtClean="0">
                  <a:latin typeface="Symbol" panose="05050102010706020507" pitchFamily="18" charset="2"/>
                </a:rPr>
                <a:t>d</a:t>
              </a:r>
              <a:r>
                <a:rPr lang="en-US" sz="2400" dirty="0" smtClean="0"/>
                <a:t>-cell</a:t>
              </a:r>
              <a:r>
                <a:rPr sz="2400" dirty="0" smtClean="0"/>
                <a:t>) </a:t>
              </a:r>
              <a:r>
                <a:rPr sz="2400" dirty="0"/>
                <a:t>which become severely perturbed in type-1 diabetes (T1D), particularly in their </a:t>
              </a:r>
              <a:r>
                <a:rPr lang="en-US" sz="2400" dirty="0" smtClean="0"/>
                <a:t>paracrine </a:t>
              </a:r>
              <a:r>
                <a:rPr sz="2400" dirty="0" smtClean="0"/>
                <a:t>cross-talk</a:t>
              </a:r>
              <a:r>
                <a:rPr sz="2400" dirty="0"/>
                <a:t>. A major complication in T1D is iatrogenic hypoglycemia wherein </a:t>
              </a:r>
              <a:r>
                <a:rPr lang="en-US" sz="2400" dirty="0" smtClean="0">
                  <a:latin typeface="Symbol" panose="05050102010706020507" pitchFamily="18" charset="2"/>
                </a:rPr>
                <a:t>a</a:t>
              </a:r>
              <a:r>
                <a:rPr lang="en-US" sz="2400" dirty="0" smtClean="0"/>
                <a:t>-cell</a:t>
              </a:r>
              <a:r>
                <a:rPr sz="2400" dirty="0" smtClean="0"/>
                <a:t> </a:t>
              </a:r>
              <a:r>
                <a:rPr sz="2400" dirty="0"/>
                <a:t>become insensitive to low glucose induced by insulin treatment. </a:t>
              </a:r>
              <a:r>
                <a:rPr lang="en-US" sz="2400" dirty="0" smtClean="0">
                  <a:latin typeface="Symbol" panose="05050102010706020507" pitchFamily="18" charset="2"/>
                </a:rPr>
                <a:t>a</a:t>
              </a:r>
              <a:r>
                <a:rPr lang="en-US" sz="2400" dirty="0" smtClean="0"/>
                <a:t>-cell </a:t>
              </a:r>
              <a:r>
                <a:rPr sz="2400" dirty="0" smtClean="0"/>
                <a:t>‘</a:t>
              </a:r>
              <a:r>
                <a:rPr sz="2400" dirty="0"/>
                <a:t>glucose blindness’ has been attributed to </a:t>
              </a:r>
              <a:r>
                <a:rPr lang="en-US" sz="2400" dirty="0">
                  <a:latin typeface="Symbol" panose="05050102010706020507" pitchFamily="18" charset="2"/>
                </a:rPr>
                <a:t>d</a:t>
              </a:r>
              <a:r>
                <a:rPr lang="en-US" sz="2400" dirty="0"/>
                <a:t>-cell </a:t>
              </a:r>
              <a:r>
                <a:rPr sz="2400" dirty="0" smtClean="0"/>
                <a:t>somatostatin </a:t>
              </a:r>
              <a:r>
                <a:rPr sz="2400" dirty="0"/>
                <a:t>(SST) inhibition of </a:t>
              </a:r>
              <a:r>
                <a:rPr lang="en-US" sz="2400" dirty="0" smtClean="0">
                  <a:latin typeface="Symbol" panose="05050102010706020507" pitchFamily="18" charset="2"/>
                </a:rPr>
                <a:t>a</a:t>
              </a:r>
              <a:r>
                <a:rPr lang="en-US" sz="2400" dirty="0" smtClean="0"/>
                <a:t>-cell </a:t>
              </a:r>
              <a:r>
                <a:rPr sz="2400" dirty="0" smtClean="0"/>
                <a:t>that </a:t>
              </a:r>
              <a:r>
                <a:rPr sz="2400" dirty="0"/>
                <a:t>becomes accentuated when </a:t>
              </a:r>
              <a:r>
                <a:rPr lang="en-US" sz="2400" dirty="0" smtClean="0">
                  <a:latin typeface="Symbol" panose="05050102010706020507" pitchFamily="18" charset="2"/>
                </a:rPr>
                <a:t>b</a:t>
              </a:r>
              <a:r>
                <a:rPr lang="en-US" sz="2400" dirty="0" smtClean="0"/>
                <a:t>-cell</a:t>
              </a:r>
              <a:r>
                <a:rPr sz="2400" dirty="0" smtClean="0"/>
                <a:t>s </a:t>
              </a:r>
              <a:r>
                <a:rPr sz="2400" dirty="0"/>
                <a:t>are destroyed in T1D, but the precise mechanism to explain these effects is not completely </a:t>
              </a:r>
              <a:r>
                <a:rPr sz="2400" dirty="0" smtClean="0"/>
                <a:t>understood</a:t>
              </a:r>
              <a:r>
                <a:rPr lang="en-US" sz="2400" dirty="0" smtClean="0"/>
                <a:t>; and the visualization of the precise secretory kinetics of these islet cells within an intact islet have not been demonstrated. </a:t>
              </a:r>
              <a:endParaRPr sz="2400" dirty="0"/>
            </a:p>
          </p:txBody>
        </p:sp>
      </p:grpSp>
      <p:grpSp>
        <p:nvGrpSpPr>
          <p:cNvPr id="132" name="Rectangle 14"/>
          <p:cNvGrpSpPr/>
          <p:nvPr/>
        </p:nvGrpSpPr>
        <p:grpSpPr>
          <a:xfrm>
            <a:off x="36154360" y="31144210"/>
            <a:ext cx="13859512" cy="1260861"/>
            <a:chOff x="0" y="0"/>
            <a:chExt cx="13859510" cy="1260859"/>
          </a:xfrm>
        </p:grpSpPr>
        <p:sp>
          <p:nvSpPr>
            <p:cNvPr id="130" name="Rectangle"/>
            <p:cNvSpPr/>
            <p:nvPr/>
          </p:nvSpPr>
          <p:spPr>
            <a:xfrm>
              <a:off x="0" y="0"/>
              <a:ext cx="13859511" cy="1130936"/>
            </a:xfrm>
            <a:prstGeom prst="rect">
              <a:avLst/>
            </a:prstGeom>
            <a:solidFill>
              <a:schemeClr val="accent1">
                <a:lumOff val="44000"/>
              </a:schemeClr>
            </a:solidFill>
            <a:ln w="12700" cap="flat">
              <a:noFill/>
              <a:miter lim="400000"/>
            </a:ln>
            <a:effectLst/>
          </p:spPr>
          <p:txBody>
            <a:bodyPr wrap="square" lIns="45719" tIns="45719" rIns="45719" bIns="45719" numCol="1" anchor="t">
              <a:noAutofit/>
            </a:bodyPr>
            <a:lstStyle/>
            <a:p>
              <a:pPr algn="just">
                <a:defRPr sz="2200"/>
              </a:pPr>
              <a:endParaRPr/>
            </a:p>
          </p:txBody>
        </p:sp>
        <p:sp>
          <p:nvSpPr>
            <p:cNvPr id="131" name="Acknowledgements…"/>
            <p:cNvSpPr txBox="1"/>
            <p:nvPr/>
          </p:nvSpPr>
          <p:spPr>
            <a:xfrm>
              <a:off x="0" y="0"/>
              <a:ext cx="13859511" cy="1260860"/>
            </a:xfrm>
            <a:prstGeom prst="rect">
              <a:avLst/>
            </a:prstGeom>
            <a:noFill/>
            <a:ln w="12700" cap="flat">
              <a:noFill/>
              <a:miter lim="400000"/>
            </a:ln>
            <a:effectLst/>
          </p:spPr>
          <p:txBody>
            <a:bodyPr wrap="square" lIns="38100" tIns="38100" rIns="38100" bIns="38100" numCol="1" anchor="t">
              <a:spAutoFit/>
            </a:bodyPr>
            <a:lstStyle/>
            <a:p>
              <a:pPr algn="l">
                <a:defRPr sz="3600" b="1"/>
              </a:pPr>
              <a:r>
                <a:t>Acknowledgements</a:t>
              </a:r>
              <a:endParaRPr sz="2400"/>
            </a:p>
            <a:p>
              <a:pPr algn="just">
                <a:defRPr sz="2200"/>
              </a:pPr>
              <a:r>
                <a:t>This work was Supported by Helmsley Charitable Trust and the Canadian Institute of Health Research.</a:t>
              </a:r>
              <a:br/>
              <a:endParaRPr/>
            </a:p>
          </p:txBody>
        </p:sp>
      </p:grpSp>
      <p:sp>
        <p:nvSpPr>
          <p:cNvPr id="133" name="AutoShape 17"/>
          <p:cNvSpPr/>
          <p:nvPr/>
        </p:nvSpPr>
        <p:spPr>
          <a:xfrm>
            <a:off x="896937" y="244475"/>
            <a:ext cx="3560764" cy="4713288"/>
          </a:xfrm>
          <a:prstGeom prst="roundRect">
            <a:avLst>
              <a:gd name="adj" fmla="val 16667"/>
            </a:avLst>
          </a:prstGeom>
          <a:gradFill>
            <a:gsLst>
              <a:gs pos="0">
                <a:srgbClr val="181818"/>
              </a:gs>
              <a:gs pos="100000">
                <a:srgbClr val="333333"/>
              </a:gs>
            </a:gsLst>
            <a:path path="circle">
              <a:fillToRect l="37721" t="-19636" r="62278" b="119636"/>
            </a:path>
          </a:gradFill>
          <a:ln>
            <a:solidFill>
              <a:srgbClr val="000000"/>
            </a:solidFill>
          </a:ln>
        </p:spPr>
        <p:txBody>
          <a:bodyPr lIns="45719" rIns="45719"/>
          <a:lstStyle/>
          <a:p>
            <a:endParaRPr/>
          </a:p>
        </p:txBody>
      </p:sp>
      <p:pic>
        <p:nvPicPr>
          <p:cNvPr id="134" name="Picture 18" descr="Picture 18"/>
          <p:cNvPicPr>
            <a:picLocks noChangeAspect="1"/>
          </p:cNvPicPr>
          <p:nvPr/>
        </p:nvPicPr>
        <p:blipFill>
          <a:blip r:embed="rId3"/>
          <a:stretch>
            <a:fillRect/>
          </a:stretch>
        </p:blipFill>
        <p:spPr>
          <a:xfrm>
            <a:off x="1447800" y="477837"/>
            <a:ext cx="2451100" cy="4271964"/>
          </a:xfrm>
          <a:prstGeom prst="rect">
            <a:avLst/>
          </a:prstGeom>
          <a:ln w="12700">
            <a:miter lim="400000"/>
            <a:headEnd/>
            <a:tailEnd/>
          </a:ln>
        </p:spPr>
      </p:pic>
      <p:sp>
        <p:nvSpPr>
          <p:cNvPr id="135" name="AutoShape 19"/>
          <p:cNvSpPr/>
          <p:nvPr/>
        </p:nvSpPr>
        <p:spPr>
          <a:xfrm>
            <a:off x="46291500" y="254000"/>
            <a:ext cx="3560763" cy="4713288"/>
          </a:xfrm>
          <a:prstGeom prst="roundRect">
            <a:avLst>
              <a:gd name="adj" fmla="val 16667"/>
            </a:avLst>
          </a:prstGeom>
          <a:gradFill>
            <a:gsLst>
              <a:gs pos="0">
                <a:srgbClr val="181818"/>
              </a:gs>
              <a:gs pos="100000">
                <a:srgbClr val="333333"/>
              </a:gs>
            </a:gsLst>
            <a:path path="circle">
              <a:fillToRect l="37721" t="-19636" r="62278" b="119636"/>
            </a:path>
          </a:gradFill>
          <a:ln>
            <a:solidFill>
              <a:srgbClr val="000000"/>
            </a:solidFill>
          </a:ln>
        </p:spPr>
        <p:txBody>
          <a:bodyPr lIns="45719" rIns="45719"/>
          <a:lstStyle/>
          <a:p>
            <a:endParaRPr/>
          </a:p>
        </p:txBody>
      </p:sp>
      <p:pic>
        <p:nvPicPr>
          <p:cNvPr id="136" name="Picture 20" descr="Picture 20"/>
          <p:cNvPicPr>
            <a:picLocks noChangeAspect="1"/>
          </p:cNvPicPr>
          <p:nvPr/>
        </p:nvPicPr>
        <p:blipFill>
          <a:blip r:embed="rId3"/>
          <a:stretch>
            <a:fillRect/>
          </a:stretch>
        </p:blipFill>
        <p:spPr>
          <a:xfrm>
            <a:off x="46837600" y="495300"/>
            <a:ext cx="2451100" cy="4270375"/>
          </a:xfrm>
          <a:prstGeom prst="rect">
            <a:avLst/>
          </a:prstGeom>
          <a:ln w="12700">
            <a:miter lim="400000"/>
            <a:headEnd/>
            <a:tailEnd/>
          </a:ln>
        </p:spPr>
      </p:pic>
      <p:sp>
        <p:nvSpPr>
          <p:cNvPr id="137" name="Rectangle 34"/>
          <p:cNvSpPr txBox="1"/>
          <p:nvPr/>
        </p:nvSpPr>
        <p:spPr>
          <a:xfrm>
            <a:off x="9036050" y="21118830"/>
            <a:ext cx="3263900" cy="8920904"/>
          </a:xfrm>
          <a:prstGeom prst="rect">
            <a:avLst/>
          </a:prstGeom>
          <a:ln w="12700">
            <a:miter lim="400000"/>
          </a:ln>
        </p:spPr>
        <p:txBody>
          <a:bodyPr lIns="50800" tIns="50800" rIns="50800" bIns="50800">
            <a:spAutoFit/>
          </a:bodyPr>
          <a:lstStyle/>
          <a:p>
            <a:pPr algn="just">
              <a:lnSpc>
                <a:spcPct val="150000"/>
              </a:lnSpc>
              <a:defRPr sz="1600" b="1"/>
            </a:pPr>
            <a:r>
              <a:rPr dirty="0"/>
              <a:t>Figure 1. Generation of a mouse with </a:t>
            </a:r>
            <a:r>
              <a:rPr lang="en-US" dirty="0" smtClean="0">
                <a:latin typeface="Symbol" panose="05050102010706020507" pitchFamily="18" charset="2"/>
              </a:rPr>
              <a:t>d</a:t>
            </a:r>
            <a:r>
              <a:rPr lang="en-US" dirty="0">
                <a:latin typeface="Symbol" panose="05050102010706020507" pitchFamily="18" charset="2"/>
              </a:rPr>
              <a:t>-</a:t>
            </a:r>
            <a:r>
              <a:rPr dirty="0" smtClean="0"/>
              <a:t>cell–specific </a:t>
            </a:r>
            <a:r>
              <a:rPr dirty="0"/>
              <a:t>deletion of Syntaxin-1A.</a:t>
            </a:r>
            <a:r>
              <a:rPr b="0" dirty="0"/>
              <a:t> (A) Whole islets from Syntaxin-1A</a:t>
            </a:r>
            <a:r>
              <a:rPr b="0" baseline="30000" dirty="0"/>
              <a:t>flox/</a:t>
            </a:r>
            <a:r>
              <a:rPr b="0" baseline="30000" dirty="0" err="1"/>
              <a:t>flox</a:t>
            </a:r>
            <a:r>
              <a:rPr b="0" dirty="0"/>
              <a:t> mouse show that Syntaxin-1A is abundant in </a:t>
            </a:r>
            <a:r>
              <a:rPr b="0" dirty="0" smtClean="0">
                <a:latin typeface="Symbol" panose="05050102010706020507" pitchFamily="18" charset="2"/>
              </a:rPr>
              <a:t>a</a:t>
            </a:r>
            <a:r>
              <a:rPr lang="en-US" b="0" dirty="0" smtClean="0">
                <a:latin typeface="Symbol" panose="05050102010706020507" pitchFamily="18" charset="2"/>
              </a:rPr>
              <a:t>-</a:t>
            </a:r>
            <a:r>
              <a:rPr b="0" dirty="0" smtClean="0"/>
              <a:t>, β</a:t>
            </a:r>
            <a:r>
              <a:rPr lang="en-US" b="0" dirty="0" smtClean="0"/>
              <a:t>-</a:t>
            </a:r>
            <a:r>
              <a:rPr b="0" dirty="0" smtClean="0"/>
              <a:t> </a:t>
            </a:r>
            <a:r>
              <a:rPr b="0" dirty="0"/>
              <a:t>and </a:t>
            </a:r>
            <a:r>
              <a:rPr b="0" dirty="0" smtClean="0">
                <a:latin typeface="Symbol" panose="05050102010706020507" pitchFamily="18" charset="2"/>
              </a:rPr>
              <a:t>d</a:t>
            </a:r>
            <a:r>
              <a:rPr lang="en-US" dirty="0"/>
              <a:t>-</a:t>
            </a:r>
            <a:r>
              <a:rPr b="0" dirty="0" smtClean="0"/>
              <a:t>cells</a:t>
            </a:r>
            <a:r>
              <a:rPr b="0" dirty="0"/>
              <a:t>. Quantitation shown in Supplemental Figure 1. (B) </a:t>
            </a:r>
            <a:r>
              <a:rPr b="0" i="1" dirty="0"/>
              <a:t>top</a:t>
            </a:r>
            <a:r>
              <a:rPr b="0" dirty="0"/>
              <a:t>: AAV8-SSTP-CreRFP drives </a:t>
            </a:r>
            <a:r>
              <a:rPr b="0" dirty="0" err="1"/>
              <a:t>Cre</a:t>
            </a:r>
            <a:r>
              <a:rPr b="0" dirty="0"/>
              <a:t> expression only </a:t>
            </a:r>
            <a:r>
              <a:rPr b="0" dirty="0" smtClean="0"/>
              <a:t>into </a:t>
            </a:r>
            <a:r>
              <a:rPr lang="en-US" b="0" dirty="0" smtClean="0">
                <a:latin typeface="Symbol" panose="05050102010706020507" pitchFamily="18" charset="2"/>
              </a:rPr>
              <a:t>d-</a:t>
            </a:r>
            <a:r>
              <a:rPr b="0" dirty="0" smtClean="0"/>
              <a:t>cells</a:t>
            </a:r>
            <a:r>
              <a:rPr b="0" dirty="0"/>
              <a:t>. Note that few </a:t>
            </a:r>
            <a:r>
              <a:rPr b="0" dirty="0" smtClean="0">
                <a:latin typeface="Symbol" panose="05050102010706020507" pitchFamily="18" charset="2"/>
              </a:rPr>
              <a:t>d</a:t>
            </a:r>
            <a:r>
              <a:rPr lang="en-US" dirty="0"/>
              <a:t>-</a:t>
            </a:r>
            <a:r>
              <a:rPr b="0" dirty="0" smtClean="0"/>
              <a:t>cells </a:t>
            </a:r>
            <a:r>
              <a:rPr b="0" dirty="0"/>
              <a:t>(indicated by arrow) are not infected by the AAV. </a:t>
            </a:r>
            <a:r>
              <a:rPr b="0" i="1" dirty="0"/>
              <a:t>Bottom</a:t>
            </a:r>
            <a:r>
              <a:rPr b="0" dirty="0"/>
              <a:t>: Shown efficient knockdown of islet </a:t>
            </a:r>
            <a:r>
              <a:rPr lang="en-US" b="0" dirty="0" smtClean="0">
                <a:latin typeface="Symbol" panose="05050102010706020507" pitchFamily="18" charset="2"/>
              </a:rPr>
              <a:t>d</a:t>
            </a:r>
            <a:r>
              <a:rPr lang="en-US" b="0" dirty="0" smtClean="0"/>
              <a:t>-</a:t>
            </a:r>
            <a:r>
              <a:rPr b="0" dirty="0" smtClean="0"/>
              <a:t>cell </a:t>
            </a:r>
            <a:r>
              <a:rPr b="0" dirty="0"/>
              <a:t>Syntaxin-1A expression. Enlarged box 1 </a:t>
            </a:r>
            <a:r>
              <a:rPr b="0" dirty="0" smtClean="0"/>
              <a:t>show</a:t>
            </a:r>
            <a:r>
              <a:rPr lang="en-US" b="0" dirty="0" smtClean="0"/>
              <a:t>s</a:t>
            </a:r>
            <a:r>
              <a:rPr b="0" dirty="0" smtClean="0"/>
              <a:t> </a:t>
            </a:r>
            <a:r>
              <a:rPr b="0" dirty="0"/>
              <a:t>more clearly details where </a:t>
            </a:r>
            <a:r>
              <a:rPr b="0" dirty="0" err="1"/>
              <a:t>Cre</a:t>
            </a:r>
            <a:r>
              <a:rPr b="0" dirty="0"/>
              <a:t>/RFP-positive cells are Syntaxin-1A-negative. Quantitation shown in Supplemental Figure 1. Scale bars: 100 </a:t>
            </a:r>
            <a:r>
              <a:rPr b="0" dirty="0" err="1"/>
              <a:t>μm</a:t>
            </a:r>
            <a:r>
              <a:rPr b="0" dirty="0"/>
              <a:t>.  (C) The majority of insulin-positive </a:t>
            </a:r>
            <a:r>
              <a:rPr b="0" dirty="0" smtClean="0">
                <a:latin typeface="Symbol" panose="05050102010706020507" pitchFamily="18" charset="2"/>
              </a:rPr>
              <a:t>b</a:t>
            </a:r>
            <a:r>
              <a:rPr lang="en-US" dirty="0"/>
              <a:t>-</a:t>
            </a:r>
            <a:r>
              <a:rPr b="0" dirty="0" smtClean="0"/>
              <a:t>cells </a:t>
            </a:r>
            <a:r>
              <a:rPr b="0" dirty="0"/>
              <a:t>(top) and glucagon-positive </a:t>
            </a:r>
            <a:r>
              <a:rPr b="0" dirty="0" smtClean="0">
                <a:latin typeface="Symbol" panose="05050102010706020507" pitchFamily="18" charset="2"/>
              </a:rPr>
              <a:t>a</a:t>
            </a:r>
            <a:r>
              <a:rPr lang="en-US" dirty="0"/>
              <a:t>-</a:t>
            </a:r>
            <a:r>
              <a:rPr b="0" dirty="0" smtClean="0"/>
              <a:t>cells </a:t>
            </a:r>
            <a:r>
              <a:rPr b="0" dirty="0"/>
              <a:t>(bottom) are </a:t>
            </a:r>
            <a:r>
              <a:rPr b="0" dirty="0" err="1"/>
              <a:t>Cre</a:t>
            </a:r>
            <a:r>
              <a:rPr b="0" dirty="0"/>
              <a:t>/RFP-negative. Scale bars: 100 </a:t>
            </a:r>
            <a:r>
              <a:rPr b="0" dirty="0" err="1"/>
              <a:t>μm</a:t>
            </a:r>
            <a:r>
              <a:rPr b="0" dirty="0"/>
              <a:t>.</a:t>
            </a:r>
          </a:p>
        </p:txBody>
      </p:sp>
      <p:sp>
        <p:nvSpPr>
          <p:cNvPr id="138" name="Rectangle 144"/>
          <p:cNvSpPr txBox="1"/>
          <p:nvPr/>
        </p:nvSpPr>
        <p:spPr>
          <a:xfrm>
            <a:off x="13746480" y="29454475"/>
            <a:ext cx="8662670" cy="3056255"/>
          </a:xfrm>
          <a:prstGeom prst="rect">
            <a:avLst/>
          </a:prstGeom>
          <a:ln w="12700">
            <a:miter lim="400000"/>
          </a:ln>
        </p:spPr>
        <p:txBody>
          <a:bodyPr lIns="50800" tIns="50800" rIns="50800" bIns="50800">
            <a:spAutoFit/>
          </a:bodyPr>
          <a:lstStyle/>
          <a:p>
            <a:pPr algn="just">
              <a:lnSpc>
                <a:spcPct val="150000"/>
              </a:lnSpc>
              <a:defRPr sz="1600" b="1"/>
            </a:pPr>
            <a:r>
              <a:rPr dirty="0"/>
              <a:t>Figure 4. </a:t>
            </a:r>
            <a:r>
              <a:rPr dirty="0" smtClean="0">
                <a:latin typeface="Symbol" panose="05050102010706020507" pitchFamily="18" charset="2"/>
              </a:rPr>
              <a:t>d</a:t>
            </a:r>
            <a:r>
              <a:rPr lang="en-US" dirty="0" smtClean="0">
                <a:latin typeface="Symbol" panose="05050102010706020507" pitchFamily="18" charset="2"/>
              </a:rPr>
              <a:t>-</a:t>
            </a:r>
            <a:r>
              <a:rPr lang="en-US" dirty="0"/>
              <a:t>c</a:t>
            </a:r>
            <a:r>
              <a:rPr dirty="0" smtClean="0"/>
              <a:t>ell–specific </a:t>
            </a:r>
            <a:r>
              <a:rPr dirty="0"/>
              <a:t>deletion of Syntaxin-1A in mice improves glucose homeostasis resulting from increased </a:t>
            </a:r>
            <a:r>
              <a:rPr lang="en-US" dirty="0" smtClean="0"/>
              <a:t>G</a:t>
            </a:r>
            <a:r>
              <a:rPr dirty="0" smtClean="0"/>
              <a:t>SIS </a:t>
            </a:r>
            <a:r>
              <a:rPr dirty="0"/>
              <a:t>from pancreatic islets. </a:t>
            </a:r>
            <a:r>
              <a:rPr b="1" dirty="0"/>
              <a:t>(A) </a:t>
            </a:r>
            <a:r>
              <a:rPr b="0" dirty="0"/>
              <a:t>IPGTT performed in the </a:t>
            </a:r>
            <a:r>
              <a:rPr b="0" dirty="0" smtClean="0"/>
              <a:t>KD</a:t>
            </a:r>
            <a:r>
              <a:rPr lang="en-US" b="0" dirty="0" smtClean="0"/>
              <a:t> </a:t>
            </a:r>
            <a:r>
              <a:rPr b="0" dirty="0" smtClean="0"/>
              <a:t>(</a:t>
            </a:r>
            <a:r>
              <a:rPr b="0" dirty="0"/>
              <a:t>STX-1A </a:t>
            </a:r>
            <a:r>
              <a:rPr b="0" dirty="0" err="1"/>
              <a:t>fl</a:t>
            </a:r>
            <a:r>
              <a:rPr b="0" dirty="0"/>
              <a:t>/</a:t>
            </a:r>
            <a:r>
              <a:rPr b="0" dirty="0" err="1"/>
              <a:t>fl</a:t>
            </a:r>
            <a:r>
              <a:rPr b="0" dirty="0"/>
              <a:t> mice received AAV8-SSTP-Cre/RFP treatment) compared with </a:t>
            </a:r>
            <a:r>
              <a:rPr b="0" dirty="0" smtClean="0"/>
              <a:t>Control</a:t>
            </a:r>
            <a:r>
              <a:rPr lang="en-US" b="0" dirty="0" smtClean="0"/>
              <a:t> </a:t>
            </a:r>
            <a:r>
              <a:rPr b="0" dirty="0" smtClean="0"/>
              <a:t>(</a:t>
            </a:r>
            <a:r>
              <a:rPr b="0" dirty="0"/>
              <a:t>same age/weight C57BL/6 mice received AAV8-SSTP-Cre/RFP </a:t>
            </a:r>
            <a:r>
              <a:rPr b="0" dirty="0" smtClean="0"/>
              <a:t>treatment</a:t>
            </a:r>
            <a:r>
              <a:rPr lang="en-US" b="0" dirty="0" smtClean="0"/>
              <a:t> given concurrently to the KD mice</a:t>
            </a:r>
            <a:r>
              <a:rPr b="0" dirty="0" smtClean="0"/>
              <a:t>) </a:t>
            </a:r>
            <a:r>
              <a:rPr b="0" dirty="0"/>
              <a:t>showed improved glucose homeostasis (top) resulting from increased insulin secretion (bottom).</a:t>
            </a:r>
            <a:r>
              <a:rPr b="1" dirty="0"/>
              <a:t> </a:t>
            </a:r>
            <a:r>
              <a:rPr b="1" dirty="0" smtClean="0"/>
              <a:t>(</a:t>
            </a:r>
            <a:r>
              <a:rPr b="1" dirty="0"/>
              <a:t>B) </a:t>
            </a:r>
            <a:r>
              <a:rPr b="0" dirty="0"/>
              <a:t>IPITT performed on KD </a:t>
            </a:r>
            <a:r>
              <a:rPr lang="en-US" b="0" dirty="0" smtClean="0"/>
              <a:t>mice </a:t>
            </a:r>
            <a:r>
              <a:rPr b="0" dirty="0" smtClean="0"/>
              <a:t>showed </a:t>
            </a:r>
            <a:r>
              <a:rPr lang="en-US" b="0" dirty="0" smtClean="0"/>
              <a:t>a significant increase in</a:t>
            </a:r>
            <a:r>
              <a:rPr b="0" dirty="0" smtClean="0"/>
              <a:t> </a:t>
            </a:r>
            <a:r>
              <a:rPr b="0" dirty="0"/>
              <a:t>insulin sensitivity with </a:t>
            </a:r>
            <a:r>
              <a:rPr b="0" dirty="0" smtClean="0"/>
              <a:t>a</a:t>
            </a:r>
            <a:r>
              <a:rPr lang="en-US" b="0" dirty="0" smtClean="0"/>
              <a:t> concurrent</a:t>
            </a:r>
            <a:r>
              <a:rPr b="0" dirty="0" smtClean="0"/>
              <a:t> </a:t>
            </a:r>
            <a:r>
              <a:rPr b="0" dirty="0"/>
              <a:t>surge </a:t>
            </a:r>
            <a:r>
              <a:rPr lang="en-US" dirty="0" smtClean="0"/>
              <a:t>in</a:t>
            </a:r>
            <a:r>
              <a:rPr b="0" dirty="0" smtClean="0"/>
              <a:t> </a:t>
            </a:r>
            <a:r>
              <a:rPr b="0" dirty="0"/>
              <a:t>glucagon </a:t>
            </a:r>
            <a:r>
              <a:rPr b="0" dirty="0" smtClean="0"/>
              <a:t>secretion</a:t>
            </a:r>
            <a:r>
              <a:rPr lang="en-US" b="0" dirty="0" smtClean="0"/>
              <a:t>. Right panels in A and B show the respective AUC analyses</a:t>
            </a:r>
            <a:r>
              <a:rPr b="0" dirty="0" smtClean="0"/>
              <a:t>. </a:t>
            </a:r>
            <a:r>
              <a:rPr lang="en-US" b="0" dirty="0" smtClean="0">
                <a:solidFill>
                  <a:schemeClr val="bg1"/>
                </a:solidFill>
              </a:rPr>
              <a:t>N = </a:t>
            </a:r>
            <a:r>
              <a:rPr lang="en-CA" altLang="en-US" b="0" dirty="0" smtClean="0">
                <a:solidFill>
                  <a:schemeClr val="bg1"/>
                </a:solidFill>
              </a:rPr>
              <a:t>6 mice for the KD and Control groups.</a:t>
            </a:r>
            <a:r>
              <a:rPr lang="en-US" b="0" dirty="0" smtClean="0">
                <a:solidFill>
                  <a:schemeClr val="bg1"/>
                </a:solidFill>
              </a:rPr>
              <a:t> </a:t>
            </a:r>
            <a:endParaRPr b="0" dirty="0">
              <a:solidFill>
                <a:schemeClr val="bg1"/>
              </a:solidFill>
            </a:endParaRPr>
          </a:p>
        </p:txBody>
      </p:sp>
      <p:sp>
        <p:nvSpPr>
          <p:cNvPr id="139" name="Rectangle 162"/>
          <p:cNvSpPr txBox="1"/>
          <p:nvPr/>
        </p:nvSpPr>
        <p:spPr>
          <a:xfrm>
            <a:off x="23316688" y="29406988"/>
            <a:ext cx="11387667" cy="3057247"/>
          </a:xfrm>
          <a:prstGeom prst="rect">
            <a:avLst/>
          </a:prstGeom>
          <a:ln w="12700">
            <a:miter lim="400000"/>
          </a:ln>
        </p:spPr>
        <p:txBody>
          <a:bodyPr wrap="square" lIns="50800" tIns="50800" rIns="50800" bIns="50800">
            <a:spAutoFit/>
          </a:bodyPr>
          <a:lstStyle/>
          <a:p>
            <a:pPr algn="just">
              <a:lnSpc>
                <a:spcPct val="150000"/>
              </a:lnSpc>
              <a:defRPr sz="1600" b="1"/>
            </a:pPr>
            <a:r>
              <a:rPr dirty="0"/>
              <a:t>Figure 5. Whole </a:t>
            </a:r>
            <a:r>
              <a:rPr lang="en-US" dirty="0" smtClean="0"/>
              <a:t>p</a:t>
            </a:r>
            <a:r>
              <a:rPr dirty="0" smtClean="0"/>
              <a:t>ancreas </a:t>
            </a:r>
            <a:r>
              <a:rPr lang="en-US" dirty="0" smtClean="0"/>
              <a:t>p</a:t>
            </a:r>
            <a:r>
              <a:rPr dirty="0" smtClean="0"/>
              <a:t>erfusion show</a:t>
            </a:r>
            <a:r>
              <a:rPr lang="en-US" dirty="0" smtClean="0"/>
              <a:t>s </a:t>
            </a:r>
            <a:r>
              <a:rPr dirty="0" smtClean="0"/>
              <a:t>that </a:t>
            </a:r>
            <a:r>
              <a:rPr lang="en-US" dirty="0" smtClean="0">
                <a:latin typeface="Symbol" panose="05050102010706020507" pitchFamily="18" charset="2"/>
              </a:rPr>
              <a:t>d</a:t>
            </a:r>
            <a:r>
              <a:rPr lang="en-US" dirty="0" smtClean="0">
                <a:latin typeface="Symbol" panose="05050102010706020507"/>
              </a:rPr>
              <a:t>-</a:t>
            </a:r>
            <a:r>
              <a:rPr lang="en-US" dirty="0" smtClean="0"/>
              <a:t>cell </a:t>
            </a:r>
            <a:r>
              <a:rPr dirty="0" smtClean="0"/>
              <a:t>Syntaxin-1A </a:t>
            </a:r>
            <a:r>
              <a:rPr dirty="0"/>
              <a:t>KD inhibits somatostatin </a:t>
            </a:r>
            <a:r>
              <a:rPr dirty="0" smtClean="0"/>
              <a:t>secretion</a:t>
            </a:r>
            <a:r>
              <a:rPr lang="en-US" dirty="0" smtClean="0"/>
              <a:t>, which resulted in </a:t>
            </a:r>
            <a:r>
              <a:rPr dirty="0" smtClean="0"/>
              <a:t>increased </a:t>
            </a:r>
            <a:r>
              <a:rPr dirty="0"/>
              <a:t>GSIS in </a:t>
            </a:r>
            <a:r>
              <a:rPr dirty="0">
                <a:latin typeface="Symbol" panose="05050102010706020507" pitchFamily="18" charset="2"/>
              </a:rPr>
              <a:t>b</a:t>
            </a:r>
            <a:r>
              <a:rPr dirty="0"/>
              <a:t>-cells and </a:t>
            </a:r>
            <a:r>
              <a:rPr lang="en-US" dirty="0" smtClean="0"/>
              <a:t>also enhanced </a:t>
            </a:r>
            <a:r>
              <a:rPr dirty="0" smtClean="0"/>
              <a:t>low-glucose </a:t>
            </a:r>
            <a:r>
              <a:rPr dirty="0"/>
              <a:t>stimulated glucagon secretion from </a:t>
            </a:r>
            <a:r>
              <a:rPr dirty="0">
                <a:latin typeface="Symbol" panose="05050102010706020507" pitchFamily="18" charset="2"/>
              </a:rPr>
              <a:t>a</a:t>
            </a:r>
            <a:r>
              <a:rPr dirty="0"/>
              <a:t>-cells. </a:t>
            </a:r>
            <a:r>
              <a:rPr b="1" dirty="0" smtClean="0"/>
              <a:t>(A) </a:t>
            </a:r>
            <a:r>
              <a:rPr b="0" dirty="0" smtClean="0"/>
              <a:t>Somatostatin secretion</a:t>
            </a:r>
            <a:r>
              <a:rPr lang="en-US" b="0" dirty="0" smtClean="0"/>
              <a:t> was reduced as expected</a:t>
            </a:r>
            <a:r>
              <a:rPr b="0" dirty="0" smtClean="0"/>
              <a:t>. </a:t>
            </a:r>
            <a:r>
              <a:rPr b="1" dirty="0"/>
              <a:t>(B</a:t>
            </a:r>
            <a:r>
              <a:rPr b="1" dirty="0" smtClean="0"/>
              <a:t>) </a:t>
            </a:r>
            <a:r>
              <a:rPr b="0" dirty="0" smtClean="0"/>
              <a:t>G</a:t>
            </a:r>
            <a:r>
              <a:rPr lang="en-US" b="0" dirty="0" smtClean="0"/>
              <a:t>lucose-stimulated insulin secretion</a:t>
            </a:r>
            <a:r>
              <a:rPr b="0" dirty="0" smtClean="0"/>
              <a:t> was</a:t>
            </a:r>
            <a:r>
              <a:rPr lang="en-US" b="0" dirty="0" smtClean="0"/>
              <a:t> </a:t>
            </a:r>
            <a:r>
              <a:rPr b="0" dirty="0" smtClean="0"/>
              <a:t>increased </a:t>
            </a:r>
            <a:r>
              <a:rPr b="0" dirty="0"/>
              <a:t>in </a:t>
            </a:r>
            <a:r>
              <a:rPr lang="en-US" b="0" dirty="0" smtClean="0">
                <a:latin typeface="Symbol" panose="05050102010706020507" pitchFamily="18" charset="2"/>
              </a:rPr>
              <a:t>d</a:t>
            </a:r>
            <a:r>
              <a:rPr lang="en-US" b="0" dirty="0" smtClean="0"/>
              <a:t>-ce</a:t>
            </a:r>
            <a:r>
              <a:rPr b="0" dirty="0" smtClean="0"/>
              <a:t>ll S</a:t>
            </a:r>
            <a:r>
              <a:rPr lang="en-US" b="0" dirty="0" smtClean="0"/>
              <a:t>TX</a:t>
            </a:r>
            <a:r>
              <a:rPr b="0" dirty="0" smtClean="0"/>
              <a:t>-1A </a:t>
            </a:r>
            <a:r>
              <a:rPr b="0" dirty="0"/>
              <a:t>KD pancreas. </a:t>
            </a:r>
            <a:r>
              <a:rPr b="1" dirty="0"/>
              <a:t>(</a:t>
            </a:r>
            <a:r>
              <a:rPr b="1" dirty="0" smtClean="0"/>
              <a:t>C)</a:t>
            </a:r>
            <a:r>
              <a:rPr lang="en-US" b="1" dirty="0" smtClean="0"/>
              <a:t> </a:t>
            </a:r>
            <a:r>
              <a:rPr lang="en-US" b="0" dirty="0" smtClean="0"/>
              <a:t>Low-glucose stimulated glucagon</a:t>
            </a:r>
            <a:r>
              <a:rPr b="0" dirty="0" smtClean="0"/>
              <a:t> </a:t>
            </a:r>
            <a:r>
              <a:rPr b="0" dirty="0"/>
              <a:t>secretion from </a:t>
            </a:r>
            <a:r>
              <a:rPr b="0" dirty="0">
                <a:latin typeface="Symbol" panose="05050102010706020507" pitchFamily="18" charset="2"/>
              </a:rPr>
              <a:t>d</a:t>
            </a:r>
            <a:r>
              <a:rPr b="0" dirty="0"/>
              <a:t>-cell </a:t>
            </a:r>
            <a:r>
              <a:rPr b="0" dirty="0" smtClean="0"/>
              <a:t>S</a:t>
            </a:r>
            <a:r>
              <a:rPr lang="en-US" b="0" dirty="0" smtClean="0"/>
              <a:t>TX</a:t>
            </a:r>
            <a:r>
              <a:rPr b="0" dirty="0" smtClean="0"/>
              <a:t>-1A </a:t>
            </a:r>
            <a:r>
              <a:rPr b="0" dirty="0"/>
              <a:t>KD pancreas </a:t>
            </a:r>
            <a:r>
              <a:rPr b="0" dirty="0" smtClean="0"/>
              <a:t>was</a:t>
            </a:r>
            <a:r>
              <a:rPr lang="en-US" b="0" dirty="0" smtClean="0"/>
              <a:t> enhanced</a:t>
            </a:r>
            <a:r>
              <a:rPr b="0" dirty="0" smtClean="0"/>
              <a:t>,</a:t>
            </a:r>
            <a:r>
              <a:rPr b="0" dirty="0" smtClean="0">
                <a:solidFill>
                  <a:srgbClr val="FF0000"/>
                </a:solidFill>
              </a:rPr>
              <a:t> </a:t>
            </a:r>
            <a:r>
              <a:rPr b="0" dirty="0"/>
              <a:t>which would explain the ITT </a:t>
            </a:r>
            <a:r>
              <a:rPr b="0" dirty="0" smtClean="0"/>
              <a:t>results</a:t>
            </a:r>
            <a:r>
              <a:rPr lang="en-US" b="0" dirty="0" smtClean="0"/>
              <a:t> (in Fig. 4)</a:t>
            </a:r>
            <a:r>
              <a:rPr b="0" dirty="0" smtClean="0"/>
              <a:t> </a:t>
            </a:r>
            <a:r>
              <a:rPr b="0" dirty="0"/>
              <a:t>showing the higher glycemic response. This is due to the absence of endogenous SST inhibition of </a:t>
            </a:r>
            <a:r>
              <a:rPr b="0" dirty="0">
                <a:latin typeface="Symbol" panose="05050102010706020507" pitchFamily="18" charset="2"/>
              </a:rPr>
              <a:t>a-</a:t>
            </a:r>
            <a:r>
              <a:rPr b="0" dirty="0"/>
              <a:t>cells. When 30 </a:t>
            </a:r>
            <a:r>
              <a:rPr b="0" dirty="0" err="1"/>
              <a:t>nM</a:t>
            </a:r>
            <a:r>
              <a:rPr b="0" dirty="0"/>
              <a:t> SST-14 was added </a:t>
            </a:r>
            <a:r>
              <a:rPr lang="en-US" b="0" dirty="0" smtClean="0"/>
              <a:t>in the perfusion of the </a:t>
            </a:r>
            <a:r>
              <a:rPr b="0" dirty="0" smtClean="0"/>
              <a:t>K</a:t>
            </a:r>
            <a:r>
              <a:rPr lang="en-US" b="0" dirty="0" smtClean="0"/>
              <a:t>D pancreas</a:t>
            </a:r>
            <a:r>
              <a:rPr b="0" dirty="0" smtClean="0"/>
              <a:t>, </a:t>
            </a:r>
            <a:r>
              <a:rPr b="0" dirty="0"/>
              <a:t>the inhibition on glucagon secretion was brought down to the same level as WT islets, where exogenous SST-14 had no further effect over the endogenous </a:t>
            </a:r>
            <a:r>
              <a:rPr lang="en-US" b="0" dirty="0" smtClean="0"/>
              <a:t>inhibition of </a:t>
            </a:r>
            <a:r>
              <a:rPr b="0" dirty="0" smtClean="0">
                <a:latin typeface="Symbol" panose="05050102010706020507" pitchFamily="18" charset="2"/>
              </a:rPr>
              <a:t>d</a:t>
            </a:r>
            <a:r>
              <a:rPr b="0" dirty="0" smtClean="0"/>
              <a:t>-cell SST</a:t>
            </a:r>
            <a:r>
              <a:rPr lang="en-US" b="0" dirty="0" smtClean="0"/>
              <a:t> secretion</a:t>
            </a:r>
            <a:r>
              <a:rPr b="0" dirty="0" smtClean="0"/>
              <a:t>. </a:t>
            </a:r>
            <a:r>
              <a:rPr lang="en-US" b="0" dirty="0" smtClean="0">
                <a:solidFill>
                  <a:schemeClr val="bg1"/>
                </a:solidFill>
                <a:sym typeface="+mn-ea"/>
              </a:rPr>
              <a:t>N = </a:t>
            </a:r>
            <a:r>
              <a:rPr lang="en-CA" altLang="en-US" b="0" dirty="0" smtClean="0">
                <a:solidFill>
                  <a:schemeClr val="bg1"/>
                </a:solidFill>
                <a:sym typeface="+mn-ea"/>
              </a:rPr>
              <a:t>3 mice for the KD and Control groups.</a:t>
            </a:r>
            <a:r>
              <a:rPr lang="en-US" b="0" dirty="0" smtClean="0">
                <a:solidFill>
                  <a:schemeClr val="bg1"/>
                </a:solidFill>
                <a:sym typeface="+mn-ea"/>
              </a:rPr>
              <a:t> </a:t>
            </a:r>
            <a:endParaRPr b="0" dirty="0">
              <a:solidFill>
                <a:schemeClr val="bg1"/>
              </a:solidFill>
            </a:endParaRPr>
          </a:p>
        </p:txBody>
      </p:sp>
      <p:sp>
        <p:nvSpPr>
          <p:cNvPr id="140" name="Line 164"/>
          <p:cNvSpPr/>
          <p:nvPr/>
        </p:nvSpPr>
        <p:spPr>
          <a:xfrm flipH="1">
            <a:off x="22580286" y="13944599"/>
            <a:ext cx="6347" cy="18643602"/>
          </a:xfrm>
          <a:prstGeom prst="line">
            <a:avLst/>
          </a:prstGeom>
          <a:ln w="38100">
            <a:solidFill>
              <a:srgbClr val="000000"/>
            </a:solidFill>
            <a:miter/>
          </a:ln>
        </p:spPr>
        <p:txBody>
          <a:bodyPr lIns="45719" rIns="45719"/>
          <a:lstStyle/>
          <a:p>
            <a:endParaRPr/>
          </a:p>
        </p:txBody>
      </p:sp>
      <p:grpSp>
        <p:nvGrpSpPr>
          <p:cNvPr id="143" name="Rectangle 165"/>
          <p:cNvGrpSpPr/>
          <p:nvPr/>
        </p:nvGrpSpPr>
        <p:grpSpPr>
          <a:xfrm>
            <a:off x="36036884" y="25859105"/>
            <a:ext cx="14051283" cy="4362733"/>
            <a:chOff x="-1" y="0"/>
            <a:chExt cx="14051282" cy="4362731"/>
          </a:xfrm>
        </p:grpSpPr>
        <p:sp>
          <p:nvSpPr>
            <p:cNvPr id="141" name="Rectangle"/>
            <p:cNvSpPr/>
            <p:nvPr/>
          </p:nvSpPr>
          <p:spPr>
            <a:xfrm>
              <a:off x="-1" y="0"/>
              <a:ext cx="14051282" cy="4208780"/>
            </a:xfrm>
            <a:prstGeom prst="rect">
              <a:avLst/>
            </a:prstGeom>
            <a:solidFill>
              <a:schemeClr val="accent1">
                <a:lumOff val="44000"/>
              </a:schemeClr>
            </a:solidFill>
            <a:ln w="12700" cap="flat">
              <a:noFill/>
              <a:miter lim="400000"/>
            </a:ln>
            <a:effectLst/>
          </p:spPr>
          <p:txBody>
            <a:bodyPr wrap="square" lIns="45719" tIns="45719" rIns="45719" bIns="45719" numCol="1" anchor="t">
              <a:noAutofit/>
            </a:bodyPr>
            <a:lstStyle/>
            <a:p>
              <a:pPr algn="just">
                <a:lnSpc>
                  <a:spcPct val="125000"/>
                </a:lnSpc>
                <a:defRPr sz="2400"/>
              </a:pPr>
              <a:endParaRPr/>
            </a:p>
          </p:txBody>
        </p:sp>
        <p:sp>
          <p:nvSpPr>
            <p:cNvPr id="142" name="Future Directions…"/>
            <p:cNvSpPr txBox="1"/>
            <p:nvPr/>
          </p:nvSpPr>
          <p:spPr>
            <a:xfrm>
              <a:off x="-1" y="0"/>
              <a:ext cx="14051282" cy="4362731"/>
            </a:xfrm>
            <a:prstGeom prst="rect">
              <a:avLst/>
            </a:prstGeom>
            <a:noFill/>
            <a:ln w="12700" cap="flat">
              <a:noFill/>
              <a:miter lim="400000"/>
            </a:ln>
            <a:effectLst/>
          </p:spPr>
          <p:txBody>
            <a:bodyPr wrap="square" lIns="0" tIns="0" rIns="0" bIns="0" numCol="1" anchor="t">
              <a:spAutoFit/>
            </a:bodyPr>
            <a:lstStyle/>
            <a:p>
              <a:pPr algn="just">
                <a:defRPr sz="3600" b="1"/>
              </a:pPr>
              <a:r>
                <a:rPr dirty="0"/>
                <a:t>Future Directions</a:t>
              </a:r>
              <a:r>
                <a:rPr sz="2800" b="0" dirty="0"/>
                <a:t>	</a:t>
              </a:r>
              <a:endParaRPr sz="2800" dirty="0"/>
            </a:p>
            <a:p>
              <a:pPr algn="just">
                <a:lnSpc>
                  <a:spcPct val="125000"/>
                </a:lnSpc>
                <a:defRPr sz="2400"/>
              </a:pPr>
              <a:r>
                <a:rPr sz="2200" dirty="0"/>
                <a:t>We plan to induce T1D in these WT and </a:t>
              </a:r>
              <a:r>
                <a:rPr sz="2200" dirty="0" smtClean="0">
                  <a:latin typeface="Symbol" panose="05050102010706020507" pitchFamily="18" charset="2"/>
                </a:rPr>
                <a:t>d</a:t>
              </a:r>
              <a:r>
                <a:rPr lang="en-US" sz="2200" dirty="0" smtClean="0"/>
                <a:t>-</a:t>
              </a:r>
              <a:r>
                <a:rPr sz="2200" dirty="0" smtClean="0"/>
                <a:t>cell </a:t>
              </a:r>
              <a:r>
                <a:rPr sz="2200" dirty="0"/>
                <a:t>STX-1A KO mice with </a:t>
              </a:r>
              <a:r>
                <a:rPr sz="2200" dirty="0" err="1"/>
                <a:t>streptozotocin</a:t>
              </a:r>
              <a:r>
                <a:rPr sz="2200" dirty="0"/>
                <a:t> (STZ) to assess whether the clinically-observed loss of hypoglycemia-induced glucagon release causing the ‘hypoglycemic blindness’ could be restored by the </a:t>
              </a:r>
              <a:r>
                <a:rPr sz="2200" dirty="0" smtClean="0">
                  <a:latin typeface="Symbol" panose="05050102010706020507" pitchFamily="18" charset="2"/>
                </a:rPr>
                <a:t>d</a:t>
              </a:r>
              <a:r>
                <a:rPr sz="2200" dirty="0" smtClean="0"/>
                <a:t>-cell STX</a:t>
              </a:r>
              <a:r>
                <a:rPr lang="en-US" sz="2200" dirty="0" smtClean="0"/>
                <a:t>-</a:t>
              </a:r>
              <a:r>
                <a:rPr sz="2200" dirty="0" smtClean="0"/>
                <a:t>1A </a:t>
              </a:r>
              <a:r>
                <a:rPr sz="2200" dirty="0"/>
                <a:t>deletion. We will </a:t>
              </a:r>
              <a:r>
                <a:rPr sz="2200" dirty="0" smtClean="0"/>
                <a:t>assess </a:t>
              </a:r>
              <a:r>
                <a:rPr sz="2200" dirty="0"/>
                <a:t>by exocytosis imaging (NPY-</a:t>
              </a:r>
              <a:r>
                <a:rPr sz="2200" dirty="0" err="1"/>
                <a:t>pHluorin</a:t>
              </a:r>
              <a:r>
                <a:rPr sz="2200" dirty="0"/>
                <a:t>) of </a:t>
              </a:r>
              <a:r>
                <a:rPr sz="2200" dirty="0" smtClean="0"/>
                <a:t>islets </a:t>
              </a:r>
              <a:r>
                <a:rPr sz="2200" dirty="0"/>
                <a:t>within pancreatic slices prepared from these </a:t>
              </a:r>
              <a:r>
                <a:rPr sz="2200" dirty="0" smtClean="0"/>
                <a:t>mic</a:t>
              </a:r>
              <a:r>
                <a:rPr lang="en-US" sz="2200" dirty="0" smtClean="0"/>
                <a:t>e to</a:t>
              </a:r>
              <a:r>
                <a:rPr sz="2200" dirty="0" smtClean="0"/>
                <a:t> </a:t>
              </a:r>
              <a:r>
                <a:rPr lang="en-US" sz="2200" dirty="0" smtClean="0"/>
                <a:t>characterize</a:t>
              </a:r>
              <a:r>
                <a:rPr sz="2200" dirty="0" smtClean="0"/>
                <a:t> </a:t>
              </a:r>
              <a:r>
                <a:rPr sz="2200" dirty="0"/>
                <a:t>the effects of </a:t>
              </a:r>
              <a:r>
                <a:rPr sz="2200" dirty="0" smtClean="0">
                  <a:latin typeface="Symbol" panose="05050102010706020507" pitchFamily="18" charset="2"/>
                </a:rPr>
                <a:t>d</a:t>
              </a:r>
              <a:r>
                <a:rPr lang="en-US" sz="2200" dirty="0" smtClean="0"/>
                <a:t>-</a:t>
              </a:r>
              <a:r>
                <a:rPr sz="2200" dirty="0" smtClean="0"/>
                <a:t>cell </a:t>
              </a:r>
              <a:r>
                <a:rPr sz="2200" dirty="0" err="1"/>
                <a:t>exocytotic</a:t>
              </a:r>
              <a:r>
                <a:rPr sz="2200" dirty="0"/>
                <a:t> blockade caused by STX-1A deletion on </a:t>
              </a:r>
              <a:r>
                <a:rPr sz="2200" u="sng" dirty="0"/>
                <a:t>whole islet </a:t>
              </a:r>
              <a:r>
                <a:rPr sz="2200" u="sng" dirty="0" smtClean="0">
                  <a:latin typeface="Symbol" panose="05050102010706020507" pitchFamily="18" charset="2"/>
                </a:rPr>
                <a:t>a</a:t>
              </a:r>
              <a:r>
                <a:rPr lang="en-US" sz="2200" u="sng" dirty="0" smtClean="0"/>
                <a:t>-</a:t>
              </a:r>
              <a:r>
                <a:rPr sz="2200" u="sng" dirty="0" smtClean="0"/>
                <a:t>cell </a:t>
              </a:r>
              <a:r>
                <a:rPr lang="en-US" sz="2200" u="sng" dirty="0" err="1" smtClean="0"/>
                <a:t>exocytotic</a:t>
              </a:r>
              <a:r>
                <a:rPr sz="2200" u="sng" dirty="0" smtClean="0"/>
                <a:t> </a:t>
              </a:r>
              <a:r>
                <a:rPr sz="2200" dirty="0"/>
                <a:t>responses after the STZ treatment. </a:t>
              </a:r>
              <a:r>
                <a:rPr lang="en-US" sz="2200" dirty="0" smtClean="0"/>
                <a:t> We will perform additional studies on T1D human pancreas slices to characterize how SST-receptor-2 (SSTR2) blocker precisely restores </a:t>
              </a:r>
              <a:r>
                <a:rPr lang="en-US" sz="2200" dirty="0" smtClean="0">
                  <a:latin typeface="Symbol" panose="05050102010706020507" pitchFamily="18" charset="2"/>
                </a:rPr>
                <a:t>a</a:t>
              </a:r>
              <a:r>
                <a:rPr lang="en-US" sz="2200" dirty="0" smtClean="0"/>
                <a:t>-cell </a:t>
              </a:r>
              <a:r>
                <a:rPr lang="en-US" sz="2200" dirty="0" err="1" smtClean="0"/>
                <a:t>exocytotic</a:t>
              </a:r>
              <a:r>
                <a:rPr lang="en-US" sz="2200" dirty="0" smtClean="0"/>
                <a:t> response. </a:t>
              </a:r>
              <a:r>
                <a:rPr sz="2200" dirty="0" smtClean="0"/>
                <a:t>This </a:t>
              </a:r>
              <a:r>
                <a:rPr sz="2200" dirty="0"/>
                <a:t>study when completed will elucidate the mechanistic basis by which </a:t>
              </a:r>
              <a:r>
                <a:rPr sz="2200" dirty="0" smtClean="0">
                  <a:latin typeface="Symbol" panose="05050102010706020507" pitchFamily="18" charset="2"/>
                </a:rPr>
                <a:t>d</a:t>
              </a:r>
              <a:r>
                <a:rPr sz="2200" dirty="0" smtClean="0"/>
                <a:t>-cell </a:t>
              </a:r>
              <a:r>
                <a:rPr sz="2200" dirty="0" err="1"/>
                <a:t>exocytotic</a:t>
              </a:r>
              <a:r>
                <a:rPr sz="2200" dirty="0"/>
                <a:t> </a:t>
              </a:r>
              <a:r>
                <a:rPr sz="2200" dirty="0" smtClean="0"/>
                <a:t>blockade</a:t>
              </a:r>
              <a:r>
                <a:rPr lang="en-US" sz="2200" dirty="0" smtClean="0"/>
                <a:t> and SSTR2 blocker</a:t>
              </a:r>
              <a:r>
                <a:rPr sz="2200" dirty="0" smtClean="0"/>
                <a:t> restore </a:t>
              </a:r>
              <a:r>
                <a:rPr lang="en-US" sz="2200" dirty="0" smtClean="0">
                  <a:latin typeface="Symbol" panose="05050102010706020507" pitchFamily="18" charset="2"/>
                </a:rPr>
                <a:t>a</a:t>
              </a:r>
              <a:r>
                <a:rPr lang="en-US" sz="2200" dirty="0"/>
                <a:t>-</a:t>
              </a:r>
              <a:r>
                <a:rPr sz="2200" dirty="0" smtClean="0"/>
                <a:t>cell </a:t>
              </a:r>
              <a:r>
                <a:rPr sz="2200" dirty="0"/>
                <a:t>secretory </a:t>
              </a:r>
              <a:r>
                <a:rPr sz="2200" dirty="0" smtClean="0"/>
                <a:t>response</a:t>
              </a:r>
              <a:r>
                <a:rPr lang="en-US" sz="2200" dirty="0" smtClean="0"/>
                <a:t> as a treatment of</a:t>
              </a:r>
              <a:r>
                <a:rPr sz="2200" dirty="0" smtClean="0"/>
                <a:t> </a:t>
              </a:r>
              <a:r>
                <a:rPr sz="2200" dirty="0"/>
                <a:t>iatrogenic insulin-induced hypoglycemia.</a:t>
              </a:r>
            </a:p>
          </p:txBody>
        </p:sp>
      </p:grpSp>
      <p:sp>
        <p:nvSpPr>
          <p:cNvPr id="144" name="Rectangle 10"/>
          <p:cNvSpPr txBox="1"/>
          <p:nvPr/>
        </p:nvSpPr>
        <p:spPr>
          <a:xfrm>
            <a:off x="8864282" y="18974435"/>
            <a:ext cx="3594101" cy="594644"/>
          </a:xfrm>
          <a:prstGeom prst="rect">
            <a:avLst/>
          </a:prstGeom>
          <a:ln w="12700">
            <a:miter lim="400000"/>
          </a:ln>
        </p:spPr>
        <p:txBody>
          <a:bodyPr lIns="38100" tIns="38100" rIns="38100" bIns="38100">
            <a:spAutoFit/>
          </a:bodyPr>
          <a:lstStyle>
            <a:lvl1pPr algn="l">
              <a:spcBef>
                <a:spcPts val="2100"/>
              </a:spcBef>
              <a:defRPr sz="3600" b="1"/>
            </a:lvl1pPr>
          </a:lstStyle>
          <a:p>
            <a:r>
              <a:t>Results:</a:t>
            </a:r>
          </a:p>
        </p:txBody>
      </p:sp>
      <p:grpSp>
        <p:nvGrpSpPr>
          <p:cNvPr id="151" name="组合 2"/>
          <p:cNvGrpSpPr/>
          <p:nvPr/>
        </p:nvGrpSpPr>
        <p:grpSpPr>
          <a:xfrm>
            <a:off x="613410" y="18847435"/>
            <a:ext cx="8039101" cy="13679171"/>
            <a:chOff x="0" y="0"/>
            <a:chExt cx="8039099" cy="13679169"/>
          </a:xfrm>
        </p:grpSpPr>
        <p:pic>
          <p:nvPicPr>
            <p:cNvPr id="145" name="Picture 3" descr="Picture 3"/>
            <p:cNvPicPr>
              <a:picLocks noChangeAspect="1"/>
            </p:cNvPicPr>
            <p:nvPr/>
          </p:nvPicPr>
          <p:blipFill>
            <a:blip r:embed="rId4"/>
            <a:stretch>
              <a:fillRect/>
            </a:stretch>
          </p:blipFill>
          <p:spPr>
            <a:xfrm>
              <a:off x="382635" y="4762685"/>
              <a:ext cx="7656466" cy="4854677"/>
            </a:xfrm>
            <a:prstGeom prst="rect">
              <a:avLst/>
            </a:prstGeom>
            <a:ln w="12700" cap="flat">
              <a:noFill/>
              <a:miter lim="400000"/>
              <a:headEnd/>
              <a:tailEnd/>
            </a:ln>
            <a:effectLst/>
          </p:spPr>
        </p:pic>
        <p:pic>
          <p:nvPicPr>
            <p:cNvPr id="146" name="Picture 4" descr="Picture 4"/>
            <p:cNvPicPr>
              <a:picLocks noChangeAspect="1"/>
            </p:cNvPicPr>
            <p:nvPr/>
          </p:nvPicPr>
          <p:blipFill>
            <a:blip r:embed="rId5"/>
            <a:stretch>
              <a:fillRect/>
            </a:stretch>
          </p:blipFill>
          <p:spPr>
            <a:xfrm>
              <a:off x="382635" y="9840766"/>
              <a:ext cx="7656466" cy="3838404"/>
            </a:xfrm>
            <a:prstGeom prst="rect">
              <a:avLst/>
            </a:prstGeom>
            <a:ln w="12700" cap="flat">
              <a:noFill/>
              <a:miter lim="400000"/>
              <a:headEnd/>
              <a:tailEnd/>
            </a:ln>
            <a:effectLst/>
          </p:spPr>
        </p:pic>
        <p:sp>
          <p:nvSpPr>
            <p:cNvPr id="147" name="Text Box 3"/>
            <p:cNvSpPr txBox="1"/>
            <p:nvPr/>
          </p:nvSpPr>
          <p:spPr>
            <a:xfrm>
              <a:off x="0" y="-1"/>
              <a:ext cx="477670" cy="572611"/>
            </a:xfrm>
            <a:prstGeom prst="rect">
              <a:avLst/>
            </a:prstGeom>
            <a:noFill/>
            <a:ln w="12700" cap="flat">
              <a:noFill/>
              <a:miter lim="400000"/>
            </a:ln>
            <a:effectLst/>
          </p:spPr>
          <p:txBody>
            <a:bodyPr wrap="square" lIns="45718" tIns="45718" rIns="45718" bIns="45718" numCol="1" anchor="t">
              <a:spAutoFit/>
            </a:bodyPr>
            <a:lstStyle>
              <a:lvl1pPr>
                <a:defRPr sz="3400" b="1"/>
              </a:lvl1pPr>
            </a:lstStyle>
            <a:p>
              <a:r>
                <a:t>A</a:t>
              </a:r>
            </a:p>
          </p:txBody>
        </p:sp>
        <p:sp>
          <p:nvSpPr>
            <p:cNvPr id="148" name="Text Box 12"/>
            <p:cNvSpPr txBox="1"/>
            <p:nvPr/>
          </p:nvSpPr>
          <p:spPr>
            <a:xfrm>
              <a:off x="0" y="4750639"/>
              <a:ext cx="612718" cy="572611"/>
            </a:xfrm>
            <a:prstGeom prst="rect">
              <a:avLst/>
            </a:prstGeom>
            <a:noFill/>
            <a:ln w="12700" cap="flat">
              <a:noFill/>
              <a:miter lim="400000"/>
            </a:ln>
            <a:effectLst/>
          </p:spPr>
          <p:txBody>
            <a:bodyPr wrap="square" lIns="45718" tIns="45718" rIns="45718" bIns="45718" numCol="1" anchor="t">
              <a:spAutoFit/>
            </a:bodyPr>
            <a:lstStyle>
              <a:lvl1pPr>
                <a:defRPr sz="3400" b="1"/>
              </a:lvl1pPr>
            </a:lstStyle>
            <a:p>
              <a:r>
                <a:t>B</a:t>
              </a:r>
            </a:p>
          </p:txBody>
        </p:sp>
        <p:sp>
          <p:nvSpPr>
            <p:cNvPr id="149" name="Text Box 13"/>
            <p:cNvSpPr txBox="1"/>
            <p:nvPr/>
          </p:nvSpPr>
          <p:spPr>
            <a:xfrm>
              <a:off x="33762" y="9893332"/>
              <a:ext cx="443908" cy="572611"/>
            </a:xfrm>
            <a:prstGeom prst="rect">
              <a:avLst/>
            </a:prstGeom>
            <a:noFill/>
            <a:ln w="12700" cap="flat">
              <a:noFill/>
              <a:miter lim="400000"/>
            </a:ln>
            <a:effectLst/>
          </p:spPr>
          <p:txBody>
            <a:bodyPr wrap="square" lIns="45718" tIns="45718" rIns="45718" bIns="45718" numCol="1" anchor="t">
              <a:spAutoFit/>
            </a:bodyPr>
            <a:lstStyle>
              <a:lvl1pPr>
                <a:defRPr sz="3400" b="1"/>
              </a:lvl1pPr>
            </a:lstStyle>
            <a:p>
              <a:r>
                <a:t>C</a:t>
              </a:r>
            </a:p>
          </p:txBody>
        </p:sp>
        <p:pic>
          <p:nvPicPr>
            <p:cNvPr id="150" name="图片 16" descr="图片 16"/>
            <p:cNvPicPr>
              <a:picLocks noChangeAspect="1"/>
            </p:cNvPicPr>
            <p:nvPr/>
          </p:nvPicPr>
          <p:blipFill>
            <a:blip r:embed="rId6"/>
            <a:stretch>
              <a:fillRect/>
            </a:stretch>
          </p:blipFill>
          <p:spPr>
            <a:xfrm>
              <a:off x="656482" y="66802"/>
              <a:ext cx="7335102" cy="4472479"/>
            </a:xfrm>
            <a:prstGeom prst="rect">
              <a:avLst/>
            </a:prstGeom>
            <a:ln w="12700" cap="flat">
              <a:noFill/>
              <a:miter lim="400000"/>
              <a:headEnd/>
              <a:tailEnd/>
            </a:ln>
            <a:effectLst/>
          </p:spPr>
        </p:pic>
      </p:grpSp>
      <p:grpSp>
        <p:nvGrpSpPr>
          <p:cNvPr id="169" name="组合 25"/>
          <p:cNvGrpSpPr/>
          <p:nvPr/>
        </p:nvGrpSpPr>
        <p:grpSpPr>
          <a:xfrm>
            <a:off x="13990640" y="6078533"/>
            <a:ext cx="20513744" cy="5346299"/>
            <a:chOff x="-12581" y="-1"/>
            <a:chExt cx="20513743" cy="5346297"/>
          </a:xfrm>
        </p:grpSpPr>
        <p:pic>
          <p:nvPicPr>
            <p:cNvPr id="152" name="图片 1" descr="图片 1"/>
            <p:cNvPicPr>
              <a:picLocks noChangeAspect="1"/>
            </p:cNvPicPr>
            <p:nvPr/>
          </p:nvPicPr>
          <p:blipFill>
            <a:blip r:embed="rId7"/>
            <a:stretch>
              <a:fillRect/>
            </a:stretch>
          </p:blipFill>
          <p:spPr>
            <a:xfrm>
              <a:off x="409126" y="947574"/>
              <a:ext cx="1848406" cy="2113176"/>
            </a:xfrm>
            <a:prstGeom prst="rect">
              <a:avLst/>
            </a:prstGeom>
            <a:ln w="12700" cap="flat">
              <a:noFill/>
              <a:miter lim="400000"/>
              <a:headEnd/>
              <a:tailEnd/>
            </a:ln>
            <a:effectLst/>
          </p:spPr>
        </p:pic>
        <p:pic>
          <p:nvPicPr>
            <p:cNvPr id="153" name="图片 2" descr="图片 2"/>
            <p:cNvPicPr>
              <a:picLocks noChangeAspect="1"/>
            </p:cNvPicPr>
            <p:nvPr/>
          </p:nvPicPr>
          <p:blipFill>
            <a:blip r:embed="rId8"/>
            <a:stretch>
              <a:fillRect/>
            </a:stretch>
          </p:blipFill>
          <p:spPr>
            <a:xfrm>
              <a:off x="2371631" y="947574"/>
              <a:ext cx="1848406" cy="2113176"/>
            </a:xfrm>
            <a:prstGeom prst="rect">
              <a:avLst/>
            </a:prstGeom>
            <a:ln w="12700" cap="flat">
              <a:noFill/>
              <a:miter lim="400000"/>
              <a:headEnd/>
              <a:tailEnd/>
            </a:ln>
            <a:effectLst/>
          </p:spPr>
        </p:pic>
        <p:pic>
          <p:nvPicPr>
            <p:cNvPr id="154" name="图片 3" descr="图片 3"/>
            <p:cNvPicPr>
              <a:picLocks noChangeAspect="1"/>
            </p:cNvPicPr>
            <p:nvPr/>
          </p:nvPicPr>
          <p:blipFill>
            <a:blip r:embed="rId9"/>
            <a:stretch>
              <a:fillRect/>
            </a:stretch>
          </p:blipFill>
          <p:spPr>
            <a:xfrm>
              <a:off x="4334135" y="947574"/>
              <a:ext cx="1848406" cy="2113176"/>
            </a:xfrm>
            <a:prstGeom prst="rect">
              <a:avLst/>
            </a:prstGeom>
            <a:ln w="12700" cap="flat">
              <a:noFill/>
              <a:miter lim="400000"/>
              <a:headEnd/>
              <a:tailEnd/>
            </a:ln>
            <a:effectLst/>
          </p:spPr>
        </p:pic>
        <p:pic>
          <p:nvPicPr>
            <p:cNvPr id="155" name="图片 4" descr="图片 4"/>
            <p:cNvPicPr>
              <a:picLocks noChangeAspect="1"/>
            </p:cNvPicPr>
            <p:nvPr/>
          </p:nvPicPr>
          <p:blipFill>
            <a:blip r:embed="rId10"/>
            <a:stretch>
              <a:fillRect/>
            </a:stretch>
          </p:blipFill>
          <p:spPr>
            <a:xfrm>
              <a:off x="6296639" y="947574"/>
              <a:ext cx="1848406" cy="2113176"/>
            </a:xfrm>
            <a:prstGeom prst="rect">
              <a:avLst/>
            </a:prstGeom>
            <a:ln w="12700" cap="flat">
              <a:noFill/>
              <a:miter lim="400000"/>
              <a:headEnd/>
              <a:tailEnd/>
            </a:ln>
            <a:effectLst/>
          </p:spPr>
        </p:pic>
        <p:pic>
          <p:nvPicPr>
            <p:cNvPr id="156" name="图片 5" descr="图片 5"/>
            <p:cNvPicPr>
              <a:picLocks noChangeAspect="1"/>
            </p:cNvPicPr>
            <p:nvPr/>
          </p:nvPicPr>
          <p:blipFill>
            <a:blip r:embed="rId11"/>
            <a:stretch>
              <a:fillRect/>
            </a:stretch>
          </p:blipFill>
          <p:spPr>
            <a:xfrm>
              <a:off x="409126" y="3233120"/>
              <a:ext cx="1848406" cy="2113176"/>
            </a:xfrm>
            <a:prstGeom prst="rect">
              <a:avLst/>
            </a:prstGeom>
            <a:ln w="12700" cap="flat">
              <a:noFill/>
              <a:miter lim="400000"/>
              <a:headEnd/>
              <a:tailEnd/>
            </a:ln>
            <a:effectLst/>
          </p:spPr>
        </p:pic>
        <p:pic>
          <p:nvPicPr>
            <p:cNvPr id="157" name="图片 6" descr="图片 6"/>
            <p:cNvPicPr>
              <a:picLocks noChangeAspect="1"/>
            </p:cNvPicPr>
            <p:nvPr/>
          </p:nvPicPr>
          <p:blipFill>
            <a:blip r:embed="rId12"/>
            <a:stretch>
              <a:fillRect/>
            </a:stretch>
          </p:blipFill>
          <p:spPr>
            <a:xfrm>
              <a:off x="2371631" y="3233120"/>
              <a:ext cx="1848406" cy="2113176"/>
            </a:xfrm>
            <a:prstGeom prst="rect">
              <a:avLst/>
            </a:prstGeom>
            <a:ln w="12700" cap="flat">
              <a:noFill/>
              <a:miter lim="400000"/>
              <a:headEnd/>
              <a:tailEnd/>
            </a:ln>
            <a:effectLst/>
          </p:spPr>
        </p:pic>
        <p:pic>
          <p:nvPicPr>
            <p:cNvPr id="158" name="图片 7" descr="图片 7"/>
            <p:cNvPicPr>
              <a:picLocks noChangeAspect="1"/>
            </p:cNvPicPr>
            <p:nvPr/>
          </p:nvPicPr>
          <p:blipFill>
            <a:blip r:embed="rId13"/>
            <a:stretch>
              <a:fillRect/>
            </a:stretch>
          </p:blipFill>
          <p:spPr>
            <a:xfrm>
              <a:off x="4334135" y="3233120"/>
              <a:ext cx="1848406" cy="2113176"/>
            </a:xfrm>
            <a:prstGeom prst="rect">
              <a:avLst/>
            </a:prstGeom>
            <a:ln w="12700" cap="flat">
              <a:noFill/>
              <a:miter lim="400000"/>
              <a:headEnd/>
              <a:tailEnd/>
            </a:ln>
            <a:effectLst/>
          </p:spPr>
        </p:pic>
        <p:pic>
          <p:nvPicPr>
            <p:cNvPr id="159" name="图片 8" descr="图片 8"/>
            <p:cNvPicPr>
              <a:picLocks noChangeAspect="1"/>
            </p:cNvPicPr>
            <p:nvPr/>
          </p:nvPicPr>
          <p:blipFill>
            <a:blip r:embed="rId14"/>
            <a:stretch>
              <a:fillRect/>
            </a:stretch>
          </p:blipFill>
          <p:spPr>
            <a:xfrm>
              <a:off x="6296639" y="3233120"/>
              <a:ext cx="1848406" cy="2113176"/>
            </a:xfrm>
            <a:prstGeom prst="rect">
              <a:avLst/>
            </a:prstGeom>
            <a:ln w="12700" cap="flat">
              <a:noFill/>
              <a:miter lim="400000"/>
              <a:headEnd/>
              <a:tailEnd/>
            </a:ln>
            <a:effectLst/>
          </p:spPr>
        </p:pic>
        <p:sp>
          <p:nvSpPr>
            <p:cNvPr id="160" name="Text Box 3"/>
            <p:cNvSpPr txBox="1"/>
            <p:nvPr/>
          </p:nvSpPr>
          <p:spPr>
            <a:xfrm rot="16200000">
              <a:off x="-526385" y="1579127"/>
              <a:ext cx="1367788" cy="313390"/>
            </a:xfrm>
            <a:prstGeom prst="rect">
              <a:avLst/>
            </a:prstGeom>
            <a:noFill/>
            <a:ln w="12700" cap="flat">
              <a:noFill/>
              <a:miter lim="400000"/>
            </a:ln>
            <a:effectLst/>
          </p:spPr>
          <p:txBody>
            <a:bodyPr wrap="square" lIns="45718" tIns="45718" rIns="45718" bIns="45718" numCol="1" anchor="t">
              <a:spAutoFit/>
            </a:bodyPr>
            <a:lstStyle>
              <a:lvl1pPr>
                <a:defRPr sz="1600" b="1"/>
              </a:lvl1pPr>
            </a:lstStyle>
            <a:p>
              <a:r>
                <a:t>Control</a:t>
              </a:r>
            </a:p>
          </p:txBody>
        </p:sp>
        <p:sp>
          <p:nvSpPr>
            <p:cNvPr id="161" name="Text Box 3"/>
            <p:cNvSpPr txBox="1"/>
            <p:nvPr/>
          </p:nvSpPr>
          <p:spPr>
            <a:xfrm rot="16200000">
              <a:off x="-911074" y="4043099"/>
              <a:ext cx="2135537" cy="338550"/>
            </a:xfrm>
            <a:prstGeom prst="rect">
              <a:avLst/>
            </a:prstGeom>
            <a:noFill/>
            <a:ln w="12700" cap="flat">
              <a:noFill/>
              <a:miter lim="400000"/>
            </a:ln>
            <a:effectLst/>
          </p:spPr>
          <p:txBody>
            <a:bodyPr wrap="square" lIns="45718" tIns="45718" rIns="45718" bIns="45718" numCol="1" anchor="t">
              <a:spAutoFit/>
            </a:bodyPr>
            <a:lstStyle>
              <a:lvl1pPr>
                <a:defRPr sz="1600" b="1"/>
              </a:lvl1pPr>
            </a:lstStyle>
            <a:p>
              <a:r>
                <a:rPr lang="en-US" dirty="0" smtClean="0">
                  <a:latin typeface="Symbol" panose="05050102010706020507" pitchFamily="18" charset="2"/>
                </a:rPr>
                <a:t>d</a:t>
              </a:r>
              <a:r>
                <a:rPr lang="en-US" dirty="0" smtClean="0"/>
                <a:t>-cell </a:t>
              </a:r>
              <a:r>
                <a:rPr dirty="0" smtClean="0"/>
                <a:t> S</a:t>
              </a:r>
              <a:r>
                <a:rPr lang="en-US" dirty="0" smtClean="0"/>
                <a:t>tx-</a:t>
              </a:r>
              <a:r>
                <a:rPr dirty="0" smtClean="0"/>
                <a:t>1A </a:t>
              </a:r>
              <a:r>
                <a:rPr dirty="0"/>
                <a:t>KD</a:t>
              </a:r>
            </a:p>
          </p:txBody>
        </p:sp>
        <p:sp>
          <p:nvSpPr>
            <p:cNvPr id="162" name="直接连接符 10"/>
            <p:cNvSpPr/>
            <p:nvPr/>
          </p:nvSpPr>
          <p:spPr>
            <a:xfrm>
              <a:off x="361042" y="453754"/>
              <a:ext cx="1966580" cy="18635"/>
            </a:xfrm>
            <a:prstGeom prst="line">
              <a:avLst/>
            </a:prstGeom>
            <a:noFill/>
            <a:ln w="38100" cap="flat">
              <a:solidFill>
                <a:srgbClr val="000000"/>
              </a:solidFill>
              <a:prstDash val="solid"/>
              <a:miter lim="800000"/>
            </a:ln>
            <a:effectLst/>
          </p:spPr>
          <p:txBody>
            <a:bodyPr wrap="square" lIns="45719" tIns="45719" rIns="45719" bIns="45719" numCol="1" anchor="t">
              <a:noAutofit/>
            </a:bodyPr>
            <a:lstStyle/>
            <a:p>
              <a:endParaRPr/>
            </a:p>
          </p:txBody>
        </p:sp>
        <p:sp>
          <p:nvSpPr>
            <p:cNvPr id="163" name="直接连接符 11"/>
            <p:cNvSpPr/>
            <p:nvPr/>
          </p:nvSpPr>
          <p:spPr>
            <a:xfrm>
              <a:off x="2371630" y="472389"/>
              <a:ext cx="5713106" cy="17703"/>
            </a:xfrm>
            <a:prstGeom prst="line">
              <a:avLst/>
            </a:prstGeom>
            <a:noFill/>
            <a:ln w="38100" cap="flat">
              <a:solidFill>
                <a:srgbClr val="FF0000"/>
              </a:solidFill>
              <a:prstDash val="solid"/>
              <a:miter lim="800000"/>
            </a:ln>
            <a:effectLst/>
          </p:spPr>
          <p:txBody>
            <a:bodyPr wrap="square" lIns="45719" tIns="45719" rIns="45719" bIns="45719" numCol="1" anchor="t">
              <a:noAutofit/>
            </a:bodyPr>
            <a:lstStyle/>
            <a:p>
              <a:endParaRPr/>
            </a:p>
          </p:txBody>
        </p:sp>
        <p:sp>
          <p:nvSpPr>
            <p:cNvPr id="164" name="Text Box 3"/>
            <p:cNvSpPr txBox="1"/>
            <p:nvPr/>
          </p:nvSpPr>
          <p:spPr>
            <a:xfrm>
              <a:off x="742459" y="76402"/>
              <a:ext cx="1515073" cy="313389"/>
            </a:xfrm>
            <a:prstGeom prst="rect">
              <a:avLst/>
            </a:prstGeom>
            <a:noFill/>
            <a:ln w="12700" cap="flat">
              <a:noFill/>
              <a:miter lim="400000"/>
            </a:ln>
            <a:effectLst/>
          </p:spPr>
          <p:txBody>
            <a:bodyPr wrap="square" lIns="45718" tIns="45718" rIns="45718" bIns="45718" numCol="1" anchor="t">
              <a:spAutoFit/>
            </a:bodyPr>
            <a:lstStyle/>
            <a:p>
              <a:pPr>
                <a:defRPr sz="1600" b="1"/>
              </a:pPr>
              <a:r>
                <a:t>1 mM Glucose</a:t>
              </a:r>
            </a:p>
          </p:txBody>
        </p:sp>
        <p:sp>
          <p:nvSpPr>
            <p:cNvPr id="165" name="Text Box 3"/>
            <p:cNvSpPr txBox="1"/>
            <p:nvPr/>
          </p:nvSpPr>
          <p:spPr>
            <a:xfrm>
              <a:off x="4189066" y="-1"/>
              <a:ext cx="2108389" cy="313390"/>
            </a:xfrm>
            <a:prstGeom prst="rect">
              <a:avLst/>
            </a:prstGeom>
            <a:noFill/>
            <a:ln w="12700" cap="flat">
              <a:noFill/>
              <a:miter lim="400000"/>
            </a:ln>
            <a:effectLst/>
          </p:spPr>
          <p:txBody>
            <a:bodyPr wrap="square" lIns="45718" tIns="45718" rIns="45718" bIns="45718" numCol="1" anchor="t">
              <a:spAutoFit/>
            </a:bodyPr>
            <a:lstStyle/>
            <a:p>
              <a:pPr>
                <a:defRPr sz="1600" b="1"/>
              </a:pPr>
              <a:r>
                <a:t>10 mM Glucose</a:t>
              </a:r>
            </a:p>
          </p:txBody>
        </p:sp>
        <p:sp>
          <p:nvSpPr>
            <p:cNvPr id="166" name="直接连接符 10"/>
            <p:cNvSpPr/>
            <p:nvPr/>
          </p:nvSpPr>
          <p:spPr>
            <a:xfrm>
              <a:off x="14466948" y="1032759"/>
              <a:ext cx="1836181" cy="18635"/>
            </a:xfrm>
            <a:prstGeom prst="line">
              <a:avLst/>
            </a:prstGeom>
            <a:noFill/>
            <a:ln w="38100" cap="flat">
              <a:solidFill>
                <a:srgbClr val="000000"/>
              </a:solidFill>
              <a:prstDash val="solid"/>
              <a:miter lim="800000"/>
            </a:ln>
            <a:effectLst/>
          </p:spPr>
          <p:txBody>
            <a:bodyPr wrap="square" lIns="45719" tIns="45719" rIns="45719" bIns="45719" numCol="1" anchor="t">
              <a:noAutofit/>
            </a:bodyPr>
            <a:lstStyle/>
            <a:p>
              <a:endParaRPr/>
            </a:p>
          </p:txBody>
        </p:sp>
        <p:sp>
          <p:nvSpPr>
            <p:cNvPr id="167" name="Text Box 3"/>
            <p:cNvSpPr txBox="1"/>
            <p:nvPr/>
          </p:nvSpPr>
          <p:spPr>
            <a:xfrm>
              <a:off x="14418864" y="603894"/>
              <a:ext cx="2108388" cy="313389"/>
            </a:xfrm>
            <a:prstGeom prst="rect">
              <a:avLst/>
            </a:prstGeom>
            <a:noFill/>
            <a:ln w="12700" cap="flat">
              <a:noFill/>
              <a:miter lim="400000"/>
            </a:ln>
            <a:effectLst/>
          </p:spPr>
          <p:txBody>
            <a:bodyPr wrap="square" lIns="45718" tIns="45718" rIns="45718" bIns="45718" numCol="1" anchor="t">
              <a:spAutoFit/>
            </a:bodyPr>
            <a:lstStyle/>
            <a:p>
              <a:pPr>
                <a:defRPr sz="1600" b="1"/>
              </a:pPr>
              <a:r>
                <a:t>10 mM Glucose</a:t>
              </a:r>
            </a:p>
          </p:txBody>
        </p:sp>
        <p:sp>
          <p:nvSpPr>
            <p:cNvPr id="168" name="Text Box 3"/>
            <p:cNvSpPr txBox="1"/>
            <p:nvPr/>
          </p:nvSpPr>
          <p:spPr>
            <a:xfrm>
              <a:off x="18392773" y="587924"/>
              <a:ext cx="2108389" cy="313389"/>
            </a:xfrm>
            <a:prstGeom prst="rect">
              <a:avLst/>
            </a:prstGeom>
            <a:noFill/>
            <a:ln w="12700" cap="flat">
              <a:noFill/>
              <a:miter lim="400000"/>
            </a:ln>
            <a:effectLst/>
          </p:spPr>
          <p:txBody>
            <a:bodyPr wrap="square" lIns="45718" tIns="45718" rIns="45718" bIns="45718" numCol="1" anchor="t">
              <a:spAutoFit/>
            </a:bodyPr>
            <a:lstStyle/>
            <a:p>
              <a:pPr>
                <a:defRPr sz="1600" b="1"/>
              </a:pPr>
              <a:r>
                <a:t>1 mM Glucose</a:t>
              </a:r>
            </a:p>
          </p:txBody>
        </p:sp>
      </p:grpSp>
      <p:grpSp>
        <p:nvGrpSpPr>
          <p:cNvPr id="175" name="组合 26"/>
          <p:cNvGrpSpPr/>
          <p:nvPr/>
        </p:nvGrpSpPr>
        <p:grpSpPr>
          <a:xfrm>
            <a:off x="22663024" y="6296096"/>
            <a:ext cx="4060940" cy="4795450"/>
            <a:chOff x="0" y="0"/>
            <a:chExt cx="4060938" cy="4795448"/>
          </a:xfrm>
        </p:grpSpPr>
        <p:grpSp>
          <p:nvGrpSpPr>
            <p:cNvPr id="173" name="组合 27"/>
            <p:cNvGrpSpPr/>
            <p:nvPr/>
          </p:nvGrpSpPr>
          <p:grpSpPr>
            <a:xfrm>
              <a:off x="-1" y="0"/>
              <a:ext cx="4060940" cy="4795450"/>
              <a:chOff x="0" y="0"/>
              <a:chExt cx="4060938" cy="4795448"/>
            </a:xfrm>
          </p:grpSpPr>
          <p:pic>
            <p:nvPicPr>
              <p:cNvPr id="170" name="图片 18" descr="图片 18"/>
              <p:cNvPicPr>
                <a:picLocks noChangeAspect="1"/>
              </p:cNvPicPr>
              <p:nvPr/>
            </p:nvPicPr>
            <p:blipFill>
              <a:blip r:embed="rId15"/>
              <a:stretch>
                <a:fillRect/>
              </a:stretch>
            </p:blipFill>
            <p:spPr>
              <a:xfrm>
                <a:off x="20235" y="104704"/>
                <a:ext cx="4040704" cy="4690746"/>
              </a:xfrm>
              <a:prstGeom prst="rect">
                <a:avLst/>
              </a:prstGeom>
              <a:ln w="12700" cap="flat">
                <a:noFill/>
                <a:miter lim="400000"/>
                <a:headEnd/>
                <a:tailEnd/>
              </a:ln>
              <a:effectLst/>
            </p:spPr>
          </p:pic>
          <p:sp>
            <p:nvSpPr>
              <p:cNvPr id="171" name="Text Box 3"/>
              <p:cNvSpPr txBox="1"/>
              <p:nvPr/>
            </p:nvSpPr>
            <p:spPr>
              <a:xfrm rot="16200000">
                <a:off x="-2094657" y="2094656"/>
                <a:ext cx="4539971" cy="350659"/>
              </a:xfrm>
              <a:prstGeom prst="rect">
                <a:avLst/>
              </a:prstGeom>
              <a:noFill/>
              <a:ln w="12700" cap="flat">
                <a:noFill/>
                <a:miter lim="400000"/>
              </a:ln>
              <a:effectLst/>
            </p:spPr>
            <p:txBody>
              <a:bodyPr wrap="square" lIns="45718" tIns="45718" rIns="45718" bIns="45718" numCol="1" anchor="t">
                <a:spAutoFit/>
              </a:bodyPr>
              <a:lstStyle/>
              <a:p>
                <a:pPr>
                  <a:defRPr sz="1800" b="1"/>
                </a:pPr>
                <a:r>
                  <a:t>#Fusion Events (/100mm</a:t>
                </a:r>
                <a:r>
                  <a:rPr baseline="30000"/>
                  <a:t>2</a:t>
                </a:r>
                <a:r>
                  <a:t>)</a:t>
                </a:r>
              </a:p>
            </p:txBody>
          </p:sp>
          <p:sp>
            <p:nvSpPr>
              <p:cNvPr id="172" name="Text Box 3"/>
              <p:cNvSpPr txBox="1"/>
              <p:nvPr/>
            </p:nvSpPr>
            <p:spPr>
              <a:xfrm>
                <a:off x="1827485" y="713384"/>
                <a:ext cx="1085110" cy="313389"/>
              </a:xfrm>
              <a:prstGeom prst="rect">
                <a:avLst/>
              </a:prstGeom>
              <a:noFill/>
              <a:ln w="12700" cap="flat">
                <a:noFill/>
                <a:miter lim="400000"/>
              </a:ln>
              <a:effectLst/>
            </p:spPr>
            <p:txBody>
              <a:bodyPr wrap="square" lIns="45718" tIns="45718" rIns="45718" bIns="45718" numCol="1" anchor="t">
                <a:spAutoFit/>
              </a:bodyPr>
              <a:lstStyle>
                <a:lvl1pPr>
                  <a:defRPr sz="1600" b="1"/>
                </a:lvl1pPr>
              </a:lstStyle>
              <a:p>
                <a:r>
                  <a:t>***</a:t>
                </a:r>
              </a:p>
            </p:txBody>
          </p:sp>
        </p:grpSp>
        <p:sp>
          <p:nvSpPr>
            <p:cNvPr id="174" name="直接连接符 19"/>
            <p:cNvSpPr/>
            <p:nvPr/>
          </p:nvSpPr>
          <p:spPr>
            <a:xfrm>
              <a:off x="1802191" y="1104279"/>
              <a:ext cx="1074992" cy="1"/>
            </a:xfrm>
            <a:prstGeom prst="line">
              <a:avLst/>
            </a:prstGeom>
            <a:noFill/>
            <a:ln w="31750" cap="flat">
              <a:solidFill>
                <a:srgbClr val="000000"/>
              </a:solidFill>
              <a:prstDash val="solid"/>
              <a:miter lim="800000"/>
            </a:ln>
            <a:effectLst/>
          </p:spPr>
          <p:txBody>
            <a:bodyPr wrap="square" lIns="45719" tIns="45719" rIns="45719" bIns="45719" numCol="1" anchor="t">
              <a:noAutofit/>
            </a:bodyPr>
            <a:lstStyle/>
            <a:p>
              <a:endParaRPr/>
            </a:p>
          </p:txBody>
        </p:sp>
      </p:grpSp>
      <p:sp>
        <p:nvSpPr>
          <p:cNvPr id="176" name="TextBox 22"/>
          <p:cNvSpPr txBox="1"/>
          <p:nvPr/>
        </p:nvSpPr>
        <p:spPr>
          <a:xfrm>
            <a:off x="13856391" y="11449943"/>
            <a:ext cx="12844781" cy="2031321"/>
          </a:xfrm>
          <a:prstGeom prst="rect">
            <a:avLst/>
          </a:prstGeom>
          <a:ln w="12700">
            <a:miter lim="400000"/>
          </a:ln>
        </p:spPr>
        <p:txBody>
          <a:bodyPr lIns="45718" tIns="45718" rIns="45718" bIns="45718">
            <a:spAutoFit/>
          </a:bodyPr>
          <a:lstStyle/>
          <a:p>
            <a:pPr algn="just">
              <a:lnSpc>
                <a:spcPct val="150000"/>
              </a:lnSpc>
              <a:defRPr sz="1400" b="1"/>
            </a:pPr>
            <a:r>
              <a:rPr dirty="0"/>
              <a:t>Figure 2. Exocytosis imaging of  </a:t>
            </a:r>
            <a:r>
              <a:rPr dirty="0" smtClean="0"/>
              <a:t>S</a:t>
            </a:r>
            <a:r>
              <a:rPr lang="en-US" dirty="0" smtClean="0"/>
              <a:t>TX1A-</a:t>
            </a:r>
            <a:r>
              <a:rPr dirty="0" smtClean="0"/>
              <a:t>KD </a:t>
            </a:r>
            <a:r>
              <a:rPr lang="en-US" dirty="0" smtClean="0">
                <a:latin typeface="Symbol" panose="05050102010706020507" pitchFamily="18" charset="2"/>
              </a:rPr>
              <a:t>d</a:t>
            </a:r>
            <a:r>
              <a:rPr lang="en-US" dirty="0">
                <a:latin typeface="Symbol" panose="05050102010706020507" pitchFamily="18" charset="2"/>
              </a:rPr>
              <a:t>-</a:t>
            </a:r>
            <a:r>
              <a:rPr dirty="0" smtClean="0"/>
              <a:t>cells</a:t>
            </a:r>
            <a:r>
              <a:rPr dirty="0"/>
              <a:t>. </a:t>
            </a:r>
            <a:r>
              <a:rPr b="0" dirty="0"/>
              <a:t>Pancreas slices from KD mice and control mice were infected with </a:t>
            </a:r>
            <a:r>
              <a:rPr b="0" dirty="0" smtClean="0"/>
              <a:t>Ad-</a:t>
            </a:r>
            <a:r>
              <a:rPr lang="en-US" b="0" dirty="0" smtClean="0"/>
              <a:t>D</a:t>
            </a:r>
            <a:r>
              <a:rPr b="0" dirty="0" smtClean="0"/>
              <a:t>IO-</a:t>
            </a:r>
            <a:r>
              <a:rPr lang="en-US" b="0" dirty="0" smtClean="0"/>
              <a:t>NPY-</a:t>
            </a:r>
            <a:r>
              <a:rPr b="0" dirty="0" err="1" smtClean="0"/>
              <a:t>pHluorin</a:t>
            </a:r>
            <a:r>
              <a:rPr lang="en-US" b="0" dirty="0" smtClean="0"/>
              <a:t> </a:t>
            </a:r>
            <a:r>
              <a:rPr b="0" dirty="0" smtClean="0"/>
              <a:t> for </a:t>
            </a:r>
            <a:r>
              <a:rPr b="0" dirty="0"/>
              <a:t>30h, then performed </a:t>
            </a:r>
            <a:r>
              <a:rPr lang="en-US" b="0" dirty="0" smtClean="0"/>
              <a:t>the sequence of l</a:t>
            </a:r>
            <a:r>
              <a:rPr b="0" dirty="0" smtClean="0"/>
              <a:t>ow </a:t>
            </a:r>
            <a:r>
              <a:rPr lang="en-US" b="0" dirty="0" smtClean="0"/>
              <a:t>g</a:t>
            </a:r>
            <a:r>
              <a:rPr b="0" dirty="0" smtClean="0"/>
              <a:t>lucose </a:t>
            </a:r>
            <a:r>
              <a:rPr b="0" dirty="0"/>
              <a:t>(1 </a:t>
            </a:r>
            <a:r>
              <a:rPr b="0" dirty="0" err="1"/>
              <a:t>mM</a:t>
            </a:r>
            <a:r>
              <a:rPr b="0" dirty="0"/>
              <a:t> for 3 </a:t>
            </a:r>
            <a:r>
              <a:rPr b="0" dirty="0" err="1"/>
              <a:t>mins</a:t>
            </a:r>
            <a:r>
              <a:rPr b="0" dirty="0"/>
              <a:t>)- </a:t>
            </a:r>
            <a:r>
              <a:rPr lang="en-US" b="0" dirty="0" smtClean="0"/>
              <a:t>high </a:t>
            </a:r>
            <a:r>
              <a:rPr b="0" dirty="0" smtClean="0"/>
              <a:t> </a:t>
            </a:r>
            <a:r>
              <a:rPr lang="en-US" b="0" dirty="0" smtClean="0"/>
              <a:t>glucose</a:t>
            </a:r>
            <a:r>
              <a:rPr b="0" dirty="0" smtClean="0"/>
              <a:t> </a:t>
            </a:r>
            <a:r>
              <a:rPr b="0" dirty="0"/>
              <a:t>(10 </a:t>
            </a:r>
            <a:r>
              <a:rPr b="0" dirty="0" err="1"/>
              <a:t>mM</a:t>
            </a:r>
            <a:r>
              <a:rPr b="0" dirty="0"/>
              <a:t> for 13 </a:t>
            </a:r>
            <a:r>
              <a:rPr b="0" dirty="0" err="1"/>
              <a:t>mins</a:t>
            </a:r>
            <a:r>
              <a:rPr b="0" dirty="0"/>
              <a:t>) stimulation protocol.  </a:t>
            </a:r>
            <a:r>
              <a:rPr b="0" dirty="0" smtClean="0">
                <a:latin typeface="Symbol" panose="05050102010706020507" pitchFamily="18" charset="2"/>
              </a:rPr>
              <a:t>d</a:t>
            </a:r>
            <a:r>
              <a:rPr lang="en-US" b="0" dirty="0" smtClean="0">
                <a:latin typeface="Symbol" panose="05050102010706020507" pitchFamily="18" charset="2"/>
              </a:rPr>
              <a:t>-</a:t>
            </a:r>
            <a:r>
              <a:rPr b="0" dirty="0" smtClean="0"/>
              <a:t>cell</a:t>
            </a:r>
            <a:r>
              <a:rPr lang="en-US" b="0" dirty="0" smtClean="0"/>
              <a:t>-</a:t>
            </a:r>
            <a:r>
              <a:rPr b="0" dirty="0" smtClean="0"/>
              <a:t>specific </a:t>
            </a:r>
            <a:r>
              <a:rPr b="0" dirty="0" err="1"/>
              <a:t>Cre</a:t>
            </a:r>
            <a:r>
              <a:rPr b="0" dirty="0"/>
              <a:t> expression </a:t>
            </a:r>
            <a:r>
              <a:rPr b="0" dirty="0" smtClean="0"/>
              <a:t>turn</a:t>
            </a:r>
            <a:r>
              <a:rPr lang="en-US" b="0" dirty="0" smtClean="0"/>
              <a:t>s</a:t>
            </a:r>
            <a:r>
              <a:rPr b="0" dirty="0" smtClean="0"/>
              <a:t> </a:t>
            </a:r>
            <a:r>
              <a:rPr b="0" dirty="0"/>
              <a:t>on the </a:t>
            </a:r>
            <a:r>
              <a:rPr lang="en-US" b="0" dirty="0" smtClean="0"/>
              <a:t>D</a:t>
            </a:r>
            <a:r>
              <a:rPr b="0" dirty="0" smtClean="0"/>
              <a:t>IO</a:t>
            </a:r>
            <a:r>
              <a:rPr lang="en-US" b="0" dirty="0" smtClean="0"/>
              <a:t> (</a:t>
            </a:r>
            <a:r>
              <a:rPr lang="en-US" b="0" u="sng" dirty="0" smtClean="0"/>
              <a:t>d</a:t>
            </a:r>
            <a:r>
              <a:rPr lang="en-US" b="0" dirty="0" smtClean="0"/>
              <a:t>ouble-</a:t>
            </a:r>
            <a:r>
              <a:rPr lang="en-US" b="0" dirty="0" err="1" smtClean="0"/>
              <a:t>floxed</a:t>
            </a:r>
            <a:r>
              <a:rPr lang="en-US" b="0" dirty="0" smtClean="0"/>
              <a:t> </a:t>
            </a:r>
            <a:r>
              <a:rPr lang="en-US" b="0" u="sng" dirty="0" smtClean="0"/>
              <a:t>i</a:t>
            </a:r>
            <a:r>
              <a:rPr lang="en-US" b="0" dirty="0" smtClean="0"/>
              <a:t>nverse </a:t>
            </a:r>
            <a:r>
              <a:rPr lang="en-US" b="0" u="sng" dirty="0" smtClean="0"/>
              <a:t>O</a:t>
            </a:r>
            <a:r>
              <a:rPr lang="en-US" b="0" dirty="0" smtClean="0"/>
              <a:t>RF)</a:t>
            </a:r>
            <a:r>
              <a:rPr b="0" dirty="0" smtClean="0"/>
              <a:t>-</a:t>
            </a:r>
            <a:r>
              <a:rPr lang="en-US" b="0" dirty="0" smtClean="0"/>
              <a:t>NPY-</a:t>
            </a:r>
            <a:r>
              <a:rPr b="0" dirty="0" err="1" smtClean="0"/>
              <a:t>pHluorin</a:t>
            </a:r>
            <a:r>
              <a:rPr b="0" dirty="0" smtClean="0"/>
              <a:t> signal</a:t>
            </a:r>
            <a:r>
              <a:rPr lang="en-US" b="0" dirty="0" smtClean="0"/>
              <a:t>, which enabled us </a:t>
            </a:r>
            <a:r>
              <a:rPr lang="en-US" b="0" dirty="0" smtClean="0"/>
              <a:t>to observe in </a:t>
            </a:r>
            <a:r>
              <a:rPr lang="en-US" b="0" dirty="0" smtClean="0"/>
              <a:t>real-time a reduction in whole islet </a:t>
            </a:r>
            <a:r>
              <a:rPr b="0" dirty="0" smtClean="0">
                <a:latin typeface="Symbol" panose="05050102010706020507" pitchFamily="18" charset="2"/>
              </a:rPr>
              <a:t>d</a:t>
            </a:r>
            <a:r>
              <a:rPr lang="en-US" dirty="0"/>
              <a:t>-</a:t>
            </a:r>
            <a:r>
              <a:rPr b="0" dirty="0" smtClean="0"/>
              <a:t>cell </a:t>
            </a:r>
            <a:r>
              <a:rPr b="0" dirty="0"/>
              <a:t>exocytosis </a:t>
            </a:r>
            <a:r>
              <a:rPr lang="en-US" b="0" dirty="0" smtClean="0"/>
              <a:t>by </a:t>
            </a:r>
            <a:r>
              <a:rPr lang="en-US" b="0" dirty="0" smtClean="0"/>
              <a:t>65% caused by the </a:t>
            </a:r>
            <a:r>
              <a:rPr lang="en-US" b="1" dirty="0" smtClean="0"/>
              <a:t>e </a:t>
            </a:r>
            <a:r>
              <a:rPr b="0" dirty="0" smtClean="0"/>
              <a:t> </a:t>
            </a:r>
            <a:r>
              <a:rPr b="0" dirty="0"/>
              <a:t>STX1A KD (Control: 10.31±2.3 events/100 mm</a:t>
            </a:r>
            <a:r>
              <a:rPr b="0" baseline="30000" dirty="0"/>
              <a:t>2</a:t>
            </a:r>
            <a:r>
              <a:rPr b="0" dirty="0"/>
              <a:t>, N=6 slices: KD: 3.66±0.9 events/100 mm</a:t>
            </a:r>
            <a:r>
              <a:rPr b="0" baseline="30000" dirty="0"/>
              <a:t>2</a:t>
            </a:r>
            <a:r>
              <a:rPr b="0" dirty="0"/>
              <a:t>, N=5 </a:t>
            </a:r>
            <a:r>
              <a:rPr b="0" dirty="0" smtClean="0"/>
              <a:t>slices). </a:t>
            </a:r>
            <a:r>
              <a:rPr lang="en-US" b="0" dirty="0" smtClean="0"/>
              <a:t> </a:t>
            </a:r>
            <a:r>
              <a:rPr b="0" dirty="0" smtClean="0"/>
              <a:t>Control </a:t>
            </a:r>
            <a:r>
              <a:rPr b="0" dirty="0"/>
              <a:t>is WT mice with AAV8-SST-Cre/RFP to identify red </a:t>
            </a:r>
            <a:r>
              <a:rPr b="0" dirty="0" smtClean="0">
                <a:latin typeface="Symbol" panose="05050102010706020507" pitchFamily="18" charset="2"/>
              </a:rPr>
              <a:t>d</a:t>
            </a:r>
            <a:r>
              <a:rPr lang="en-US" b="0" dirty="0" smtClean="0"/>
              <a:t>-</a:t>
            </a:r>
            <a:r>
              <a:rPr b="0" dirty="0" smtClean="0"/>
              <a:t>cells</a:t>
            </a:r>
            <a:r>
              <a:rPr b="0" dirty="0">
                <a:solidFill>
                  <a:schemeClr val="bg1"/>
                </a:solidFill>
              </a:rPr>
              <a:t>.</a:t>
            </a:r>
            <a:r>
              <a:rPr dirty="0">
                <a:solidFill>
                  <a:schemeClr val="bg1"/>
                </a:solidFill>
              </a:rPr>
              <a:t>  </a:t>
            </a:r>
            <a:r>
              <a:rPr lang="en-US" b="0" dirty="0" smtClean="0">
                <a:solidFill>
                  <a:schemeClr val="bg1"/>
                </a:solidFill>
                <a:sym typeface="+mn-ea"/>
              </a:rPr>
              <a:t> </a:t>
            </a:r>
            <a:r>
              <a:rPr b="0" dirty="0" smtClean="0">
                <a:solidFill>
                  <a:schemeClr val="bg1"/>
                </a:solidFill>
                <a:sym typeface="+mn-ea"/>
              </a:rPr>
              <a:t>*P </a:t>
            </a:r>
            <a:r>
              <a:rPr b="0" dirty="0">
                <a:solidFill>
                  <a:schemeClr val="bg1"/>
                </a:solidFill>
                <a:sym typeface="+mn-ea"/>
              </a:rPr>
              <a:t>&lt; 0.05</a:t>
            </a:r>
            <a:r>
              <a:rPr lang="en-CA" b="0" dirty="0">
                <a:solidFill>
                  <a:schemeClr val="bg1"/>
                </a:solidFill>
                <a:sym typeface="+mn-ea"/>
              </a:rPr>
              <a:t>,**P&lt;0.01, ***P&lt;0.001</a:t>
            </a:r>
            <a:r>
              <a:rPr b="0" dirty="0">
                <a:solidFill>
                  <a:schemeClr val="bg1"/>
                </a:solidFill>
                <a:sym typeface="+mn-ea"/>
              </a:rPr>
              <a:t>. Statistical significance was assessed by 2-tailed Student’s t test</a:t>
            </a:r>
            <a:r>
              <a:rPr lang="en-CA" b="0" dirty="0">
                <a:solidFill>
                  <a:schemeClr val="bg1"/>
                </a:solidFill>
                <a:sym typeface="+mn-ea"/>
              </a:rPr>
              <a:t>, and it was also appllied to the follwoing figures.</a:t>
            </a:r>
            <a:endParaRPr b="0" dirty="0">
              <a:solidFill>
                <a:schemeClr val="bg1"/>
              </a:solidFill>
            </a:endParaRPr>
          </a:p>
          <a:p>
            <a:pPr algn="just">
              <a:lnSpc>
                <a:spcPct val="150000"/>
              </a:lnSpc>
              <a:defRPr sz="1400" b="1"/>
            </a:pPr>
            <a:endParaRPr b="0" dirty="0">
              <a:solidFill>
                <a:schemeClr val="bg1"/>
              </a:solidFill>
            </a:endParaRPr>
          </a:p>
        </p:txBody>
      </p:sp>
      <p:sp>
        <p:nvSpPr>
          <p:cNvPr id="177" name="Text Box 5"/>
          <p:cNvSpPr txBox="1"/>
          <p:nvPr/>
        </p:nvSpPr>
        <p:spPr>
          <a:xfrm>
            <a:off x="1310005" y="21426805"/>
            <a:ext cx="1440817" cy="269237"/>
          </a:xfrm>
          <a:prstGeom prst="rect">
            <a:avLst/>
          </a:prstGeom>
          <a:ln w="12700">
            <a:miter lim="400000"/>
          </a:ln>
        </p:spPr>
        <p:txBody>
          <a:bodyPr lIns="45718" tIns="45718" rIns="45718" bIns="45718">
            <a:spAutoFit/>
          </a:bodyPr>
          <a:lstStyle>
            <a:lvl1pPr>
              <a:defRPr sz="1200" b="1">
                <a:latin typeface="+mj-lt"/>
                <a:ea typeface="+mj-ea"/>
                <a:cs typeface="+mj-cs"/>
                <a:sym typeface="Gill Sans"/>
              </a:defRPr>
            </a:lvl1pPr>
          </a:lstStyle>
          <a:p>
            <a:r>
              <a:t>Time (min)</a:t>
            </a:r>
          </a:p>
        </p:txBody>
      </p:sp>
      <p:sp>
        <p:nvSpPr>
          <p:cNvPr id="178" name="文本框 33"/>
          <p:cNvSpPr txBox="1"/>
          <p:nvPr/>
        </p:nvSpPr>
        <p:spPr>
          <a:xfrm rot="13080000">
            <a:off x="4120044" y="21056699"/>
            <a:ext cx="127001" cy="572137"/>
          </a:xfrm>
          <a:prstGeom prst="rect">
            <a:avLst/>
          </a:prstGeom>
          <a:ln w="12700">
            <a:miter lim="400000"/>
          </a:ln>
        </p:spPr>
        <p:txBody>
          <a:bodyPr vert="eaVert" lIns="0" tIns="0" rIns="0" bIns="0">
            <a:spAutoFit/>
          </a:bodyPr>
          <a:lstStyle>
            <a:lvl1pPr>
              <a:defRPr sz="800">
                <a:latin typeface="+mj-lt"/>
                <a:ea typeface="+mj-ea"/>
                <a:cs typeface="+mj-cs"/>
                <a:sym typeface="Gill Sans"/>
              </a:defRPr>
            </a:lvl1pPr>
          </a:lstStyle>
          <a:p>
            <a:r>
              <a:t>2.8mMG</a:t>
            </a:r>
          </a:p>
        </p:txBody>
      </p:sp>
      <p:sp>
        <p:nvSpPr>
          <p:cNvPr id="179" name="文本框 34"/>
          <p:cNvSpPr txBox="1"/>
          <p:nvPr/>
        </p:nvSpPr>
        <p:spPr>
          <a:xfrm rot="13080000">
            <a:off x="4443260" y="21047808"/>
            <a:ext cx="127001" cy="572137"/>
          </a:xfrm>
          <a:prstGeom prst="rect">
            <a:avLst/>
          </a:prstGeom>
          <a:ln w="12700">
            <a:miter lim="400000"/>
          </a:ln>
        </p:spPr>
        <p:txBody>
          <a:bodyPr vert="eaVert" lIns="0" tIns="0" rIns="0" bIns="0">
            <a:spAutoFit/>
          </a:bodyPr>
          <a:lstStyle>
            <a:lvl1pPr>
              <a:defRPr sz="800">
                <a:latin typeface="+mj-lt"/>
                <a:ea typeface="+mj-ea"/>
                <a:cs typeface="+mj-cs"/>
                <a:sym typeface="Gill Sans"/>
              </a:defRPr>
            </a:lvl1pPr>
          </a:lstStyle>
          <a:p>
            <a:r>
              <a:t>10mMG</a:t>
            </a:r>
          </a:p>
        </p:txBody>
      </p:sp>
      <p:sp>
        <p:nvSpPr>
          <p:cNvPr id="180" name="文本框 35"/>
          <p:cNvSpPr txBox="1"/>
          <p:nvPr/>
        </p:nvSpPr>
        <p:spPr>
          <a:xfrm rot="13080000">
            <a:off x="4756950" y="21028124"/>
            <a:ext cx="127001" cy="572137"/>
          </a:xfrm>
          <a:prstGeom prst="rect">
            <a:avLst/>
          </a:prstGeom>
          <a:ln w="12700">
            <a:miter lim="400000"/>
          </a:ln>
        </p:spPr>
        <p:txBody>
          <a:bodyPr vert="eaVert" lIns="0" tIns="0" rIns="0" bIns="0">
            <a:spAutoFit/>
          </a:bodyPr>
          <a:lstStyle>
            <a:lvl1pPr>
              <a:defRPr sz="800">
                <a:latin typeface="+mj-lt"/>
                <a:ea typeface="+mj-ea"/>
                <a:cs typeface="+mj-cs"/>
                <a:sym typeface="Gill Sans"/>
              </a:defRPr>
            </a:lvl1pPr>
          </a:lstStyle>
          <a:p>
            <a:r>
              <a:t>l1mMG</a:t>
            </a:r>
          </a:p>
        </p:txBody>
      </p:sp>
      <p:sp>
        <p:nvSpPr>
          <p:cNvPr id="181" name="文本框 36"/>
          <p:cNvSpPr txBox="1"/>
          <p:nvPr/>
        </p:nvSpPr>
        <p:spPr>
          <a:xfrm rot="13080000">
            <a:off x="4852835" y="21187508"/>
            <a:ext cx="127001" cy="765177"/>
          </a:xfrm>
          <a:prstGeom prst="rect">
            <a:avLst/>
          </a:prstGeom>
          <a:ln w="12700">
            <a:miter lim="400000"/>
          </a:ln>
        </p:spPr>
        <p:txBody>
          <a:bodyPr vert="eaVert" lIns="0" tIns="0" rIns="0" bIns="0">
            <a:spAutoFit/>
          </a:bodyPr>
          <a:lstStyle>
            <a:lvl1pPr>
              <a:defRPr sz="800">
                <a:latin typeface="+mj-lt"/>
                <a:ea typeface="+mj-ea"/>
                <a:cs typeface="+mj-cs"/>
                <a:sym typeface="Gill Sans"/>
              </a:defRPr>
            </a:lvl1pPr>
          </a:lstStyle>
          <a:p>
            <a:r>
              <a:t>1mMG+30nMSST</a:t>
            </a:r>
          </a:p>
        </p:txBody>
      </p:sp>
      <p:sp>
        <p:nvSpPr>
          <p:cNvPr id="182" name="文本框 40"/>
          <p:cNvSpPr txBox="1"/>
          <p:nvPr/>
        </p:nvSpPr>
        <p:spPr>
          <a:xfrm rot="13080000">
            <a:off x="5097335" y="21257517"/>
            <a:ext cx="228601" cy="776607"/>
          </a:xfrm>
          <a:prstGeom prst="rect">
            <a:avLst/>
          </a:prstGeom>
          <a:ln w="12700">
            <a:miter lim="400000"/>
          </a:ln>
        </p:spPr>
        <p:txBody>
          <a:bodyPr vert="eaVert" lIns="0" tIns="0" rIns="0" bIns="0">
            <a:spAutoFit/>
          </a:bodyPr>
          <a:lstStyle>
            <a:lvl1pPr>
              <a:defRPr sz="800">
                <a:latin typeface="+mj-lt"/>
                <a:ea typeface="+mj-ea"/>
                <a:cs typeface="+mj-cs"/>
                <a:sym typeface="Gill Sans"/>
              </a:defRPr>
            </a:lvl1pPr>
          </a:lstStyle>
          <a:p>
            <a:r>
              <a:t>10mMG+30nMSST</a:t>
            </a:r>
          </a:p>
        </p:txBody>
      </p:sp>
      <p:grpSp>
        <p:nvGrpSpPr>
          <p:cNvPr id="231" name="组合 80"/>
          <p:cNvGrpSpPr/>
          <p:nvPr/>
        </p:nvGrpSpPr>
        <p:grpSpPr>
          <a:xfrm>
            <a:off x="14120494" y="14239239"/>
            <a:ext cx="8023146" cy="14914128"/>
            <a:chOff x="0" y="0"/>
            <a:chExt cx="8023145" cy="14914126"/>
          </a:xfrm>
        </p:grpSpPr>
        <p:sp>
          <p:nvSpPr>
            <p:cNvPr id="183" name="TextBox 13"/>
            <p:cNvSpPr txBox="1"/>
            <p:nvPr/>
          </p:nvSpPr>
          <p:spPr>
            <a:xfrm>
              <a:off x="0" y="0"/>
              <a:ext cx="571494" cy="678377"/>
            </a:xfrm>
            <a:prstGeom prst="rect">
              <a:avLst/>
            </a:prstGeom>
            <a:noFill/>
            <a:ln w="12700" cap="flat">
              <a:noFill/>
              <a:miter lim="400000"/>
            </a:ln>
            <a:effectLst/>
          </p:spPr>
          <p:txBody>
            <a:bodyPr wrap="square" lIns="45718" tIns="45718" rIns="45718" bIns="45718" numCol="1" anchor="t">
              <a:spAutoFit/>
            </a:bodyPr>
            <a:lstStyle>
              <a:lvl1pPr>
                <a:defRPr b="1">
                  <a:latin typeface="Times New Roman" panose="02020603050405020304"/>
                  <a:ea typeface="Times New Roman" panose="02020603050405020304"/>
                  <a:cs typeface="Times New Roman" panose="02020603050405020304"/>
                  <a:sym typeface="Times New Roman" panose="02020603050405020304"/>
                </a:defRPr>
              </a:lvl1pPr>
            </a:lstStyle>
            <a:p>
              <a:r>
                <a:t>A</a:t>
              </a:r>
            </a:p>
          </p:txBody>
        </p:sp>
        <p:sp>
          <p:nvSpPr>
            <p:cNvPr id="184" name="TextBox 13"/>
            <p:cNvSpPr txBox="1"/>
            <p:nvPr/>
          </p:nvSpPr>
          <p:spPr>
            <a:xfrm>
              <a:off x="44435" y="7778143"/>
              <a:ext cx="571495" cy="678377"/>
            </a:xfrm>
            <a:prstGeom prst="rect">
              <a:avLst/>
            </a:prstGeom>
            <a:noFill/>
            <a:ln w="12700" cap="flat">
              <a:noFill/>
              <a:miter lim="400000"/>
            </a:ln>
            <a:effectLst/>
          </p:spPr>
          <p:txBody>
            <a:bodyPr wrap="square" lIns="45718" tIns="45718" rIns="45718" bIns="45718" numCol="1" anchor="t">
              <a:spAutoFit/>
            </a:bodyPr>
            <a:lstStyle>
              <a:lvl1pPr>
                <a:defRPr b="1">
                  <a:latin typeface="Times New Roman" panose="02020603050405020304"/>
                  <a:ea typeface="Times New Roman" panose="02020603050405020304"/>
                  <a:cs typeface="Times New Roman" panose="02020603050405020304"/>
                  <a:sym typeface="Times New Roman" panose="02020603050405020304"/>
                </a:defRPr>
              </a:lvl1pPr>
            </a:lstStyle>
            <a:p>
              <a:r>
                <a:t>B</a:t>
              </a:r>
            </a:p>
          </p:txBody>
        </p:sp>
        <p:sp>
          <p:nvSpPr>
            <p:cNvPr id="185" name="Text Box 5"/>
            <p:cNvSpPr txBox="1"/>
            <p:nvPr/>
          </p:nvSpPr>
          <p:spPr>
            <a:xfrm>
              <a:off x="4364590" y="116689"/>
              <a:ext cx="1019557" cy="437066"/>
            </a:xfrm>
            <a:prstGeom prst="rect">
              <a:avLst/>
            </a:prstGeom>
            <a:noFill/>
            <a:ln w="12700" cap="flat">
              <a:noFill/>
              <a:miter lim="400000"/>
            </a:ln>
            <a:effectLst/>
          </p:spPr>
          <p:txBody>
            <a:bodyPr wrap="square" lIns="45718" tIns="45718" rIns="45718" bIns="45718" numCol="1" anchor="t">
              <a:spAutoFit/>
            </a:bodyPr>
            <a:lstStyle>
              <a:lvl1pPr>
                <a:defRPr sz="2400" b="1"/>
              </a:lvl1pPr>
            </a:lstStyle>
            <a:p>
              <a:r>
                <a:t>GTT</a:t>
              </a:r>
            </a:p>
          </p:txBody>
        </p:sp>
        <p:grpSp>
          <p:nvGrpSpPr>
            <p:cNvPr id="230" name="组合 82"/>
            <p:cNvGrpSpPr/>
            <p:nvPr/>
          </p:nvGrpSpPr>
          <p:grpSpPr>
            <a:xfrm>
              <a:off x="899209" y="551035"/>
              <a:ext cx="7123937" cy="14363092"/>
              <a:chOff x="0" y="0"/>
              <a:chExt cx="7123935" cy="14363090"/>
            </a:xfrm>
          </p:grpSpPr>
          <p:pic>
            <p:nvPicPr>
              <p:cNvPr id="186" name="图片 53" descr="图片 53"/>
              <p:cNvPicPr>
                <a:picLocks noChangeAspect="1"/>
              </p:cNvPicPr>
              <p:nvPr/>
            </p:nvPicPr>
            <p:blipFill>
              <a:blip r:embed="rId16"/>
              <a:stretch>
                <a:fillRect/>
              </a:stretch>
            </p:blipFill>
            <p:spPr>
              <a:xfrm>
                <a:off x="4761427" y="407235"/>
                <a:ext cx="2142798" cy="2694475"/>
              </a:xfrm>
              <a:prstGeom prst="rect">
                <a:avLst/>
              </a:prstGeom>
              <a:ln w="12700" cap="flat">
                <a:noFill/>
                <a:miter lim="400000"/>
                <a:headEnd/>
                <a:tailEnd/>
              </a:ln>
              <a:effectLst/>
            </p:spPr>
          </p:pic>
          <p:pic>
            <p:nvPicPr>
              <p:cNvPr id="187" name="图片 44" descr="图片 44"/>
              <p:cNvPicPr>
                <a:picLocks noChangeAspect="1"/>
              </p:cNvPicPr>
              <p:nvPr/>
            </p:nvPicPr>
            <p:blipFill>
              <a:blip r:embed="rId17"/>
              <a:stretch>
                <a:fillRect/>
              </a:stretch>
            </p:blipFill>
            <p:spPr>
              <a:xfrm>
                <a:off x="341292" y="154996"/>
                <a:ext cx="3596839" cy="3197774"/>
              </a:xfrm>
              <a:prstGeom prst="rect">
                <a:avLst/>
              </a:prstGeom>
              <a:ln w="12700" cap="flat">
                <a:noFill/>
                <a:miter lim="400000"/>
                <a:headEnd/>
                <a:tailEnd/>
              </a:ln>
              <a:effectLst/>
            </p:spPr>
          </p:pic>
          <p:pic>
            <p:nvPicPr>
              <p:cNvPr id="188" name="图片 41" descr="图片 41"/>
              <p:cNvPicPr>
                <a:picLocks noChangeAspect="1"/>
              </p:cNvPicPr>
              <p:nvPr/>
            </p:nvPicPr>
            <p:blipFill>
              <a:blip r:embed="rId18"/>
              <a:stretch>
                <a:fillRect/>
              </a:stretch>
            </p:blipFill>
            <p:spPr>
              <a:xfrm>
                <a:off x="4713289" y="8180663"/>
                <a:ext cx="2281043" cy="2495277"/>
              </a:xfrm>
              <a:prstGeom prst="rect">
                <a:avLst/>
              </a:prstGeom>
              <a:ln w="12700" cap="flat">
                <a:noFill/>
                <a:miter lim="400000"/>
                <a:headEnd/>
                <a:tailEnd/>
              </a:ln>
              <a:effectLst/>
            </p:spPr>
          </p:pic>
          <p:pic>
            <p:nvPicPr>
              <p:cNvPr id="189" name="图片 37" descr="图片 37"/>
              <p:cNvPicPr>
                <a:picLocks noChangeAspect="1"/>
              </p:cNvPicPr>
              <p:nvPr/>
            </p:nvPicPr>
            <p:blipFill>
              <a:blip r:embed="rId19"/>
              <a:stretch>
                <a:fillRect/>
              </a:stretch>
            </p:blipFill>
            <p:spPr>
              <a:xfrm>
                <a:off x="393134" y="8165340"/>
                <a:ext cx="3556105" cy="2835917"/>
              </a:xfrm>
              <a:prstGeom prst="rect">
                <a:avLst/>
              </a:prstGeom>
              <a:ln w="12700" cap="flat">
                <a:noFill/>
                <a:miter lim="400000"/>
                <a:headEnd/>
                <a:tailEnd/>
              </a:ln>
              <a:effectLst/>
            </p:spPr>
          </p:pic>
          <p:pic>
            <p:nvPicPr>
              <p:cNvPr id="190" name="图片 31" descr="图片 31"/>
              <p:cNvPicPr>
                <a:picLocks noChangeAspect="1"/>
              </p:cNvPicPr>
              <p:nvPr/>
            </p:nvPicPr>
            <p:blipFill>
              <a:blip r:embed="rId20"/>
              <a:stretch>
                <a:fillRect/>
              </a:stretch>
            </p:blipFill>
            <p:spPr>
              <a:xfrm>
                <a:off x="388196" y="11234635"/>
                <a:ext cx="3886907" cy="3119981"/>
              </a:xfrm>
              <a:prstGeom prst="rect">
                <a:avLst/>
              </a:prstGeom>
              <a:ln w="12700" cap="flat">
                <a:noFill/>
                <a:miter lim="400000"/>
                <a:headEnd/>
                <a:tailEnd/>
              </a:ln>
              <a:effectLst/>
            </p:spPr>
          </p:pic>
          <p:sp>
            <p:nvSpPr>
              <p:cNvPr id="191" name="Text Box 5"/>
              <p:cNvSpPr txBox="1"/>
              <p:nvPr/>
            </p:nvSpPr>
            <p:spPr>
              <a:xfrm>
                <a:off x="1712632" y="3107602"/>
                <a:ext cx="1408371" cy="264251"/>
              </a:xfrm>
              <a:prstGeom prst="rect">
                <a:avLst/>
              </a:prstGeom>
              <a:noFill/>
              <a:ln w="12700" cap="flat">
                <a:noFill/>
                <a:miter lim="400000"/>
              </a:ln>
              <a:effectLst/>
            </p:spPr>
            <p:txBody>
              <a:bodyPr wrap="square" lIns="45718" tIns="45718" rIns="45718" bIns="45718" numCol="1" anchor="t">
                <a:spAutoFit/>
              </a:bodyPr>
              <a:lstStyle>
                <a:lvl1pPr>
                  <a:defRPr sz="1200" b="1"/>
                </a:lvl1pPr>
              </a:lstStyle>
              <a:p>
                <a:r>
                  <a:t>Time (min)</a:t>
                </a:r>
              </a:p>
            </p:txBody>
          </p:sp>
          <p:sp>
            <p:nvSpPr>
              <p:cNvPr id="192" name="直接连接符 11"/>
              <p:cNvSpPr/>
              <p:nvPr/>
            </p:nvSpPr>
            <p:spPr>
              <a:xfrm flipV="1">
                <a:off x="5827889" y="1372578"/>
                <a:ext cx="419673" cy="3537"/>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193" name="文本框 5"/>
              <p:cNvSpPr txBox="1"/>
              <p:nvPr/>
            </p:nvSpPr>
            <p:spPr>
              <a:xfrm>
                <a:off x="1559576" y="380125"/>
                <a:ext cx="364128" cy="197384"/>
              </a:xfrm>
              <a:prstGeom prst="rect">
                <a:avLst/>
              </a:prstGeom>
              <a:noFill/>
              <a:ln w="12700" cap="flat">
                <a:noFill/>
                <a:miter lim="400000"/>
              </a:ln>
              <a:effectLst/>
            </p:spPr>
            <p:txBody>
              <a:bodyPr wrap="square" lIns="0" tIns="0" rIns="0" bIns="0" numCol="1" anchor="t">
                <a:spAutoFit/>
              </a:bodyPr>
              <a:lstStyle/>
              <a:p>
                <a:pPr>
                  <a:defRPr sz="1400" b="1"/>
                </a:pPr>
                <a:r>
                  <a:t>**</a:t>
                </a:r>
                <a:r>
                  <a:rPr sz="1000" b="0"/>
                  <a:t> </a:t>
                </a:r>
              </a:p>
            </p:txBody>
          </p:sp>
          <p:sp>
            <p:nvSpPr>
              <p:cNvPr id="194" name="文本框 6"/>
              <p:cNvSpPr txBox="1"/>
              <p:nvPr/>
            </p:nvSpPr>
            <p:spPr>
              <a:xfrm>
                <a:off x="1270742" y="446131"/>
                <a:ext cx="265381" cy="197385"/>
              </a:xfrm>
              <a:prstGeom prst="rect">
                <a:avLst/>
              </a:prstGeom>
              <a:noFill/>
              <a:ln w="12700" cap="flat">
                <a:noFill/>
                <a:miter lim="400000"/>
              </a:ln>
              <a:effectLst/>
            </p:spPr>
            <p:txBody>
              <a:bodyPr wrap="square" lIns="0" tIns="0" rIns="0" bIns="0" numCol="1" anchor="t">
                <a:spAutoFit/>
              </a:bodyPr>
              <a:lstStyle/>
              <a:p>
                <a:pPr>
                  <a:defRPr sz="1400" b="1"/>
                </a:pPr>
                <a:r>
                  <a:t> *</a:t>
                </a:r>
                <a:r>
                  <a:rPr sz="1000" b="0"/>
                  <a:t> </a:t>
                </a:r>
              </a:p>
            </p:txBody>
          </p:sp>
          <p:sp>
            <p:nvSpPr>
              <p:cNvPr id="195" name="Text Box 3"/>
              <p:cNvSpPr txBox="1"/>
              <p:nvPr/>
            </p:nvSpPr>
            <p:spPr>
              <a:xfrm rot="16200000">
                <a:off x="4016796" y="1431218"/>
                <a:ext cx="1107965" cy="350658"/>
              </a:xfrm>
              <a:prstGeom prst="rect">
                <a:avLst/>
              </a:prstGeom>
              <a:noFill/>
              <a:ln w="12700" cap="flat">
                <a:noFill/>
                <a:miter lim="400000"/>
              </a:ln>
              <a:effectLst/>
            </p:spPr>
            <p:txBody>
              <a:bodyPr wrap="square" lIns="45718" tIns="45718" rIns="45718" bIns="45718" numCol="1" anchor="t">
                <a:spAutoFit/>
              </a:bodyPr>
              <a:lstStyle>
                <a:lvl1pPr>
                  <a:defRPr sz="1800" b="1"/>
                </a:lvl1pPr>
              </a:lstStyle>
              <a:p>
                <a:r>
                  <a:t>AUC</a:t>
                </a:r>
              </a:p>
            </p:txBody>
          </p:sp>
          <p:sp>
            <p:nvSpPr>
              <p:cNvPr id="196" name="Text Box 3"/>
              <p:cNvSpPr txBox="1"/>
              <p:nvPr/>
            </p:nvSpPr>
            <p:spPr>
              <a:xfrm rot="16200000">
                <a:off x="-1315981" y="1315980"/>
                <a:ext cx="2920782" cy="288821"/>
              </a:xfrm>
              <a:prstGeom prst="rect">
                <a:avLst/>
              </a:prstGeom>
              <a:noFill/>
              <a:ln w="12700" cap="flat">
                <a:noFill/>
                <a:miter lim="400000"/>
              </a:ln>
              <a:effectLst/>
            </p:spPr>
            <p:txBody>
              <a:bodyPr wrap="square" lIns="45718" tIns="45718" rIns="45718" bIns="45718" numCol="1" anchor="t">
                <a:spAutoFit/>
              </a:bodyPr>
              <a:lstStyle>
                <a:lvl1pPr>
                  <a:defRPr sz="1400" b="1"/>
                </a:lvl1pPr>
              </a:lstStyle>
              <a:p>
                <a:r>
                  <a:t>Blood Glucose (mmol/L)</a:t>
                </a:r>
              </a:p>
            </p:txBody>
          </p:sp>
          <p:sp>
            <p:nvSpPr>
              <p:cNvPr id="197" name="Text Box 3"/>
              <p:cNvSpPr txBox="1"/>
              <p:nvPr/>
            </p:nvSpPr>
            <p:spPr>
              <a:xfrm rot="16200000">
                <a:off x="-1201884" y="9243816"/>
                <a:ext cx="2891315" cy="288820"/>
              </a:xfrm>
              <a:prstGeom prst="rect">
                <a:avLst/>
              </a:prstGeom>
              <a:noFill/>
              <a:ln w="12700" cap="flat">
                <a:noFill/>
                <a:miter lim="400000"/>
              </a:ln>
              <a:effectLst/>
            </p:spPr>
            <p:txBody>
              <a:bodyPr wrap="square" lIns="45718" tIns="45718" rIns="45718" bIns="45718" numCol="1" anchor="t">
                <a:spAutoFit/>
              </a:bodyPr>
              <a:lstStyle>
                <a:lvl1pPr>
                  <a:defRPr sz="1400" b="1"/>
                </a:lvl1pPr>
              </a:lstStyle>
              <a:p>
                <a:r>
                  <a:t>Blood Glucose (% of initial)</a:t>
                </a:r>
              </a:p>
            </p:txBody>
          </p:sp>
          <p:sp>
            <p:nvSpPr>
              <p:cNvPr id="198" name="Text Box 5"/>
              <p:cNvSpPr txBox="1"/>
              <p:nvPr/>
            </p:nvSpPr>
            <p:spPr>
              <a:xfrm>
                <a:off x="3597454" y="7423947"/>
                <a:ext cx="1277532" cy="437066"/>
              </a:xfrm>
              <a:prstGeom prst="rect">
                <a:avLst/>
              </a:prstGeom>
              <a:noFill/>
              <a:ln w="12700" cap="flat">
                <a:noFill/>
                <a:miter lim="400000"/>
              </a:ln>
              <a:effectLst/>
            </p:spPr>
            <p:txBody>
              <a:bodyPr wrap="square" lIns="45718" tIns="45718" rIns="45718" bIns="45718" numCol="1" anchor="t">
                <a:spAutoFit/>
              </a:bodyPr>
              <a:lstStyle>
                <a:lvl1pPr>
                  <a:defRPr sz="2400" b="1"/>
                </a:lvl1pPr>
              </a:lstStyle>
              <a:p>
                <a:r>
                  <a:t>ITT</a:t>
                </a:r>
              </a:p>
            </p:txBody>
          </p:sp>
          <p:sp>
            <p:nvSpPr>
              <p:cNvPr id="199" name="Text Box 3"/>
              <p:cNvSpPr txBox="1"/>
              <p:nvPr/>
            </p:nvSpPr>
            <p:spPr>
              <a:xfrm rot="16200000">
                <a:off x="-1036896" y="12547670"/>
                <a:ext cx="2560105" cy="288820"/>
              </a:xfrm>
              <a:prstGeom prst="rect">
                <a:avLst/>
              </a:prstGeom>
              <a:noFill/>
              <a:ln w="12700" cap="flat">
                <a:noFill/>
                <a:miter lim="400000"/>
              </a:ln>
              <a:effectLst/>
            </p:spPr>
            <p:txBody>
              <a:bodyPr wrap="square" lIns="45718" tIns="45718" rIns="45718" bIns="45718" numCol="1" anchor="t">
                <a:spAutoFit/>
              </a:bodyPr>
              <a:lstStyle>
                <a:lvl1pPr>
                  <a:defRPr sz="1400" b="1"/>
                </a:lvl1pPr>
              </a:lstStyle>
              <a:p>
                <a:r>
                  <a:t>Plasma Glucagon (pgl/ml)</a:t>
                </a:r>
              </a:p>
            </p:txBody>
          </p:sp>
          <p:pic>
            <p:nvPicPr>
              <p:cNvPr id="200" name="图片 30" descr="图片 30"/>
              <p:cNvPicPr>
                <a:picLocks noChangeAspect="1"/>
              </p:cNvPicPr>
              <p:nvPr/>
            </p:nvPicPr>
            <p:blipFill>
              <a:blip r:embed="rId21"/>
              <a:stretch>
                <a:fillRect/>
              </a:stretch>
            </p:blipFill>
            <p:spPr>
              <a:xfrm>
                <a:off x="4682430" y="11440906"/>
                <a:ext cx="2441506" cy="2687403"/>
              </a:xfrm>
              <a:prstGeom prst="rect">
                <a:avLst/>
              </a:prstGeom>
              <a:ln w="12700" cap="flat">
                <a:noFill/>
                <a:miter lim="400000"/>
                <a:headEnd/>
                <a:tailEnd/>
              </a:ln>
              <a:effectLst/>
            </p:spPr>
          </p:pic>
          <p:sp>
            <p:nvSpPr>
              <p:cNvPr id="201" name="文本框 34"/>
              <p:cNvSpPr txBox="1"/>
              <p:nvPr/>
            </p:nvSpPr>
            <p:spPr>
              <a:xfrm>
                <a:off x="2368062" y="11633031"/>
                <a:ext cx="417204" cy="197385"/>
              </a:xfrm>
              <a:prstGeom prst="rect">
                <a:avLst/>
              </a:prstGeom>
              <a:noFill/>
              <a:ln w="12700" cap="flat">
                <a:noFill/>
                <a:miter lim="400000"/>
              </a:ln>
              <a:effectLst/>
            </p:spPr>
            <p:txBody>
              <a:bodyPr wrap="square" lIns="0" tIns="0" rIns="0" bIns="0" numCol="1" anchor="t">
                <a:spAutoFit/>
              </a:bodyPr>
              <a:lstStyle>
                <a:lvl1pPr>
                  <a:defRPr sz="1400" b="1"/>
                </a:lvl1pPr>
              </a:lstStyle>
              <a:p>
                <a:r>
                  <a:t>*** </a:t>
                </a:r>
              </a:p>
            </p:txBody>
          </p:sp>
          <p:sp>
            <p:nvSpPr>
              <p:cNvPr id="202" name="文本框 40"/>
              <p:cNvSpPr txBox="1"/>
              <p:nvPr/>
            </p:nvSpPr>
            <p:spPr>
              <a:xfrm>
                <a:off x="1367020" y="8641529"/>
                <a:ext cx="255507" cy="197384"/>
              </a:xfrm>
              <a:prstGeom prst="rect">
                <a:avLst/>
              </a:prstGeom>
              <a:noFill/>
              <a:ln w="12700" cap="flat">
                <a:noFill/>
                <a:miter lim="400000"/>
              </a:ln>
              <a:effectLst/>
            </p:spPr>
            <p:txBody>
              <a:bodyPr wrap="square" lIns="0" tIns="0" rIns="0" bIns="0" numCol="1" anchor="t">
                <a:spAutoFit/>
              </a:bodyPr>
              <a:lstStyle>
                <a:lvl1pPr>
                  <a:defRPr sz="1400" b="1"/>
                </a:lvl1pPr>
              </a:lstStyle>
              <a:p>
                <a:r>
                  <a:t>* </a:t>
                </a:r>
              </a:p>
            </p:txBody>
          </p:sp>
          <p:sp>
            <p:nvSpPr>
              <p:cNvPr id="203" name="文本框 48"/>
              <p:cNvSpPr txBox="1"/>
              <p:nvPr/>
            </p:nvSpPr>
            <p:spPr>
              <a:xfrm>
                <a:off x="2621099" y="202143"/>
                <a:ext cx="1099789" cy="343019"/>
              </a:xfrm>
              <a:prstGeom prst="rect">
                <a:avLst/>
              </a:prstGeom>
              <a:noFill/>
              <a:ln w="12700" cap="flat">
                <a:noFill/>
                <a:miter lim="400000"/>
              </a:ln>
              <a:effectLst/>
            </p:spPr>
            <p:txBody>
              <a:bodyPr wrap="square" lIns="0" tIns="0" rIns="0" bIns="0" numCol="1" anchor="t">
                <a:spAutoFit/>
              </a:bodyPr>
              <a:lstStyle/>
              <a:p>
                <a:pPr>
                  <a:lnSpc>
                    <a:spcPct val="150000"/>
                  </a:lnSpc>
                  <a:defRPr sz="1000"/>
                </a:pPr>
                <a:r>
                  <a:t>Control (N=6)</a:t>
                </a:r>
              </a:p>
              <a:p>
                <a:pPr>
                  <a:lnSpc>
                    <a:spcPct val="150000"/>
                  </a:lnSpc>
                  <a:defRPr sz="1000"/>
                </a:pPr>
                <a:r>
                  <a:t>KD(N=6)</a:t>
                </a:r>
              </a:p>
            </p:txBody>
          </p:sp>
          <p:pic>
            <p:nvPicPr>
              <p:cNvPr id="204" name="图片 83" descr="图片 83"/>
              <p:cNvPicPr>
                <a:picLocks noChangeAspect="1"/>
              </p:cNvPicPr>
              <p:nvPr/>
            </p:nvPicPr>
            <p:blipFill>
              <a:blip r:embed="rId22"/>
              <a:stretch>
                <a:fillRect/>
              </a:stretch>
            </p:blipFill>
            <p:spPr>
              <a:xfrm>
                <a:off x="352401" y="3926788"/>
                <a:ext cx="3516607" cy="3091692"/>
              </a:xfrm>
              <a:prstGeom prst="rect">
                <a:avLst/>
              </a:prstGeom>
              <a:ln w="12700" cap="flat">
                <a:noFill/>
                <a:miter lim="400000"/>
                <a:headEnd/>
                <a:tailEnd/>
              </a:ln>
              <a:effectLst/>
            </p:spPr>
          </p:pic>
          <p:sp>
            <p:nvSpPr>
              <p:cNvPr id="205" name="Text Box 3"/>
              <p:cNvSpPr txBox="1"/>
              <p:nvPr/>
            </p:nvSpPr>
            <p:spPr>
              <a:xfrm rot="16200000">
                <a:off x="-1060384" y="4890932"/>
                <a:ext cx="2454023" cy="288820"/>
              </a:xfrm>
              <a:prstGeom prst="rect">
                <a:avLst/>
              </a:prstGeom>
              <a:noFill/>
              <a:ln w="12700" cap="flat">
                <a:noFill/>
                <a:miter lim="400000"/>
              </a:ln>
              <a:effectLst/>
            </p:spPr>
            <p:txBody>
              <a:bodyPr wrap="square" lIns="45718" tIns="45718" rIns="45718" bIns="45718" numCol="1" anchor="t">
                <a:spAutoFit/>
              </a:bodyPr>
              <a:lstStyle/>
              <a:p>
                <a:pPr>
                  <a:defRPr sz="1400" b="1"/>
                </a:pPr>
                <a:r>
                  <a:t>Plasma Insulin (ngl/ml)</a:t>
                </a:r>
              </a:p>
            </p:txBody>
          </p:sp>
          <p:pic>
            <p:nvPicPr>
              <p:cNvPr id="206" name="图片 86" descr="图片 86"/>
              <p:cNvPicPr>
                <a:picLocks noChangeAspect="1"/>
              </p:cNvPicPr>
              <p:nvPr/>
            </p:nvPicPr>
            <p:blipFill>
              <a:blip r:embed="rId23"/>
              <a:stretch>
                <a:fillRect/>
              </a:stretch>
            </p:blipFill>
            <p:spPr>
              <a:xfrm>
                <a:off x="4837956" y="4120093"/>
                <a:ext cx="2189703" cy="2555390"/>
              </a:xfrm>
              <a:prstGeom prst="rect">
                <a:avLst/>
              </a:prstGeom>
              <a:ln w="12700" cap="flat">
                <a:noFill/>
                <a:miter lim="400000"/>
                <a:headEnd/>
                <a:tailEnd/>
              </a:ln>
              <a:effectLst/>
            </p:spPr>
          </p:pic>
          <p:sp>
            <p:nvSpPr>
              <p:cNvPr id="207" name="文本框 34"/>
              <p:cNvSpPr txBox="1"/>
              <p:nvPr/>
            </p:nvSpPr>
            <p:spPr>
              <a:xfrm>
                <a:off x="1205323" y="4068231"/>
                <a:ext cx="571495" cy="197384"/>
              </a:xfrm>
              <a:prstGeom prst="rect">
                <a:avLst/>
              </a:prstGeom>
              <a:noFill/>
              <a:ln w="12700" cap="flat">
                <a:noFill/>
                <a:miter lim="400000"/>
              </a:ln>
              <a:effectLst/>
            </p:spPr>
            <p:txBody>
              <a:bodyPr wrap="square" lIns="0" tIns="0" rIns="0" bIns="0" numCol="1" anchor="t">
                <a:spAutoFit/>
              </a:bodyPr>
              <a:lstStyle>
                <a:lvl1pPr>
                  <a:defRPr sz="1400" b="1"/>
                </a:lvl1pPr>
              </a:lstStyle>
              <a:p>
                <a:r>
                  <a:t>*** </a:t>
                </a:r>
              </a:p>
            </p:txBody>
          </p:sp>
          <p:sp>
            <p:nvSpPr>
              <p:cNvPr id="208" name="文本框 5"/>
              <p:cNvSpPr txBox="1"/>
              <p:nvPr/>
            </p:nvSpPr>
            <p:spPr>
              <a:xfrm>
                <a:off x="2132305" y="1107374"/>
                <a:ext cx="364128" cy="197384"/>
              </a:xfrm>
              <a:prstGeom prst="rect">
                <a:avLst/>
              </a:prstGeom>
              <a:noFill/>
              <a:ln w="12700" cap="flat">
                <a:noFill/>
                <a:miter lim="400000"/>
              </a:ln>
              <a:effectLst/>
            </p:spPr>
            <p:txBody>
              <a:bodyPr wrap="square" lIns="0" tIns="0" rIns="0" bIns="0" numCol="1" anchor="t">
                <a:spAutoFit/>
              </a:bodyPr>
              <a:lstStyle/>
              <a:p>
                <a:pPr>
                  <a:defRPr sz="1400" b="1"/>
                </a:pPr>
                <a:r>
                  <a:t>**</a:t>
                </a:r>
                <a:r>
                  <a:rPr sz="1000" b="0"/>
                  <a:t> </a:t>
                </a:r>
              </a:p>
            </p:txBody>
          </p:sp>
          <p:sp>
            <p:nvSpPr>
              <p:cNvPr id="209" name="文本框 48"/>
              <p:cNvSpPr txBox="1"/>
              <p:nvPr/>
            </p:nvSpPr>
            <p:spPr>
              <a:xfrm>
                <a:off x="2705034" y="3957434"/>
                <a:ext cx="1099789" cy="343019"/>
              </a:xfrm>
              <a:prstGeom prst="rect">
                <a:avLst/>
              </a:prstGeom>
              <a:noFill/>
              <a:ln w="12700" cap="flat">
                <a:noFill/>
                <a:miter lim="400000"/>
              </a:ln>
              <a:effectLst/>
            </p:spPr>
            <p:txBody>
              <a:bodyPr wrap="square" lIns="0" tIns="0" rIns="0" bIns="0" numCol="1" anchor="t">
                <a:spAutoFit/>
              </a:bodyPr>
              <a:lstStyle/>
              <a:p>
                <a:pPr>
                  <a:lnSpc>
                    <a:spcPct val="150000"/>
                  </a:lnSpc>
                  <a:defRPr sz="1000"/>
                </a:pPr>
                <a:r>
                  <a:t>Control (N=6)</a:t>
                </a:r>
              </a:p>
              <a:p>
                <a:pPr>
                  <a:lnSpc>
                    <a:spcPct val="150000"/>
                  </a:lnSpc>
                  <a:defRPr sz="1000"/>
                </a:pPr>
                <a:r>
                  <a:t>KD(N=6)</a:t>
                </a:r>
              </a:p>
            </p:txBody>
          </p:sp>
          <p:sp>
            <p:nvSpPr>
              <p:cNvPr id="210" name="文本框 48"/>
              <p:cNvSpPr txBox="1"/>
              <p:nvPr/>
            </p:nvSpPr>
            <p:spPr>
              <a:xfrm>
                <a:off x="3001273" y="8234882"/>
                <a:ext cx="1099789" cy="343019"/>
              </a:xfrm>
              <a:prstGeom prst="rect">
                <a:avLst/>
              </a:prstGeom>
              <a:noFill/>
              <a:ln w="12700" cap="flat">
                <a:noFill/>
                <a:miter lim="400000"/>
              </a:ln>
              <a:effectLst/>
            </p:spPr>
            <p:txBody>
              <a:bodyPr wrap="square" lIns="0" tIns="0" rIns="0" bIns="0" numCol="1" anchor="t">
                <a:spAutoFit/>
              </a:bodyPr>
              <a:lstStyle/>
              <a:p>
                <a:pPr>
                  <a:lnSpc>
                    <a:spcPct val="150000"/>
                  </a:lnSpc>
                  <a:defRPr sz="1000"/>
                </a:pPr>
                <a:r>
                  <a:t>Control (N=6)</a:t>
                </a:r>
              </a:p>
              <a:p>
                <a:pPr>
                  <a:lnSpc>
                    <a:spcPct val="150000"/>
                  </a:lnSpc>
                  <a:defRPr sz="1000"/>
                </a:pPr>
                <a:r>
                  <a:t>KD(N=6)</a:t>
                </a:r>
              </a:p>
            </p:txBody>
          </p:sp>
          <p:sp>
            <p:nvSpPr>
              <p:cNvPr id="211" name="文本框 40"/>
              <p:cNvSpPr txBox="1"/>
              <p:nvPr/>
            </p:nvSpPr>
            <p:spPr>
              <a:xfrm>
                <a:off x="2208833" y="9071749"/>
                <a:ext cx="336973" cy="197384"/>
              </a:xfrm>
              <a:prstGeom prst="rect">
                <a:avLst/>
              </a:prstGeom>
              <a:noFill/>
              <a:ln w="12700" cap="flat">
                <a:noFill/>
                <a:miter lim="400000"/>
              </a:ln>
              <a:effectLst/>
            </p:spPr>
            <p:txBody>
              <a:bodyPr wrap="square" lIns="0" tIns="0" rIns="0" bIns="0" numCol="1" anchor="t">
                <a:spAutoFit/>
              </a:bodyPr>
              <a:lstStyle>
                <a:lvl1pPr>
                  <a:defRPr sz="1400" b="1"/>
                </a:lvl1pPr>
              </a:lstStyle>
              <a:p>
                <a:r>
                  <a:t>* </a:t>
                </a:r>
              </a:p>
            </p:txBody>
          </p:sp>
          <p:sp>
            <p:nvSpPr>
              <p:cNvPr id="212" name="Text Box 5"/>
              <p:cNvSpPr txBox="1"/>
              <p:nvPr/>
            </p:nvSpPr>
            <p:spPr>
              <a:xfrm>
                <a:off x="1592902" y="6782742"/>
                <a:ext cx="1408372" cy="264251"/>
              </a:xfrm>
              <a:prstGeom prst="rect">
                <a:avLst/>
              </a:prstGeom>
              <a:noFill/>
              <a:ln w="12700" cap="flat">
                <a:noFill/>
                <a:miter lim="400000"/>
              </a:ln>
              <a:effectLst/>
            </p:spPr>
            <p:txBody>
              <a:bodyPr wrap="square" lIns="45718" tIns="45718" rIns="45718" bIns="45718" numCol="1" anchor="t">
                <a:spAutoFit/>
              </a:bodyPr>
              <a:lstStyle>
                <a:lvl1pPr>
                  <a:defRPr sz="1200" b="1"/>
                </a:lvl1pPr>
              </a:lstStyle>
              <a:p>
                <a:r>
                  <a:t>Time (min)</a:t>
                </a:r>
              </a:p>
            </p:txBody>
          </p:sp>
          <p:sp>
            <p:nvSpPr>
              <p:cNvPr id="213" name="文本框 5"/>
              <p:cNvSpPr txBox="1"/>
              <p:nvPr/>
            </p:nvSpPr>
            <p:spPr>
              <a:xfrm>
                <a:off x="5869856" y="1191060"/>
                <a:ext cx="364128" cy="197384"/>
              </a:xfrm>
              <a:prstGeom prst="rect">
                <a:avLst/>
              </a:prstGeom>
              <a:noFill/>
              <a:ln w="12700" cap="flat">
                <a:noFill/>
                <a:miter lim="400000"/>
              </a:ln>
              <a:effectLst/>
            </p:spPr>
            <p:txBody>
              <a:bodyPr wrap="square" lIns="0" tIns="0" rIns="0" bIns="0" numCol="1" anchor="t">
                <a:spAutoFit/>
              </a:bodyPr>
              <a:lstStyle/>
              <a:p>
                <a:pPr>
                  <a:defRPr sz="1400" b="1"/>
                </a:pPr>
                <a:r>
                  <a:t>**</a:t>
                </a:r>
                <a:r>
                  <a:rPr sz="1000" b="0"/>
                  <a:t> </a:t>
                </a:r>
              </a:p>
            </p:txBody>
          </p:sp>
          <p:sp>
            <p:nvSpPr>
              <p:cNvPr id="214" name="文本框 48"/>
              <p:cNvSpPr txBox="1"/>
              <p:nvPr/>
            </p:nvSpPr>
            <p:spPr>
              <a:xfrm>
                <a:off x="5681004" y="529818"/>
                <a:ext cx="1099789" cy="275246"/>
              </a:xfrm>
              <a:prstGeom prst="rect">
                <a:avLst/>
              </a:prstGeom>
              <a:noFill/>
              <a:ln w="12700" cap="flat">
                <a:noFill/>
                <a:miter lim="400000"/>
              </a:ln>
              <a:effectLst/>
            </p:spPr>
            <p:txBody>
              <a:bodyPr wrap="square" lIns="0" tIns="0" rIns="0" bIns="0" numCol="1" anchor="t">
                <a:spAutoFit/>
              </a:bodyPr>
              <a:lstStyle/>
              <a:p>
                <a:pPr>
                  <a:defRPr sz="1000"/>
                </a:pPr>
                <a:r>
                  <a:t>Control (N=6)</a:t>
                </a:r>
              </a:p>
              <a:p>
                <a:pPr>
                  <a:defRPr sz="1000"/>
                </a:pPr>
                <a:r>
                  <a:t>KD(N=6)</a:t>
                </a:r>
              </a:p>
            </p:txBody>
          </p:sp>
          <p:sp>
            <p:nvSpPr>
              <p:cNvPr id="215" name="Text Box 3"/>
              <p:cNvSpPr txBox="1"/>
              <p:nvPr/>
            </p:nvSpPr>
            <p:spPr>
              <a:xfrm rot="16200000">
                <a:off x="4078512" y="5211261"/>
                <a:ext cx="1107965" cy="350658"/>
              </a:xfrm>
              <a:prstGeom prst="rect">
                <a:avLst/>
              </a:prstGeom>
              <a:noFill/>
              <a:ln w="12700" cap="flat">
                <a:noFill/>
                <a:miter lim="400000"/>
              </a:ln>
              <a:effectLst/>
            </p:spPr>
            <p:txBody>
              <a:bodyPr wrap="square" lIns="45718" tIns="45718" rIns="45718" bIns="45718" numCol="1" anchor="t">
                <a:spAutoFit/>
              </a:bodyPr>
              <a:lstStyle>
                <a:lvl1pPr>
                  <a:defRPr sz="1800" b="1"/>
                </a:lvl1pPr>
              </a:lstStyle>
              <a:p>
                <a:r>
                  <a:t>AUC</a:t>
                </a:r>
              </a:p>
            </p:txBody>
          </p:sp>
          <p:sp>
            <p:nvSpPr>
              <p:cNvPr id="216" name="文本框 5"/>
              <p:cNvSpPr txBox="1"/>
              <p:nvPr/>
            </p:nvSpPr>
            <p:spPr>
              <a:xfrm>
                <a:off x="5897011" y="4570350"/>
                <a:ext cx="364128" cy="197385"/>
              </a:xfrm>
              <a:prstGeom prst="rect">
                <a:avLst/>
              </a:prstGeom>
              <a:noFill/>
              <a:ln w="12700" cap="flat">
                <a:noFill/>
                <a:miter lim="400000"/>
              </a:ln>
              <a:effectLst/>
            </p:spPr>
            <p:txBody>
              <a:bodyPr wrap="square" lIns="0" tIns="0" rIns="0" bIns="0" numCol="1" anchor="t">
                <a:spAutoFit/>
              </a:bodyPr>
              <a:lstStyle/>
              <a:p>
                <a:pPr>
                  <a:defRPr sz="1400" b="1"/>
                </a:pPr>
                <a:r>
                  <a:t>*</a:t>
                </a:r>
                <a:r>
                  <a:rPr sz="1000" b="0"/>
                  <a:t> </a:t>
                </a:r>
              </a:p>
            </p:txBody>
          </p:sp>
          <p:sp>
            <p:nvSpPr>
              <p:cNvPr id="217" name="直接连接符 11"/>
              <p:cNvSpPr/>
              <p:nvPr/>
            </p:nvSpPr>
            <p:spPr>
              <a:xfrm flipV="1">
                <a:off x="5884668" y="12031427"/>
                <a:ext cx="539403" cy="3537"/>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218" name="文本框 48"/>
              <p:cNvSpPr txBox="1"/>
              <p:nvPr/>
            </p:nvSpPr>
            <p:spPr>
              <a:xfrm>
                <a:off x="5655083" y="4228532"/>
                <a:ext cx="1099789" cy="275246"/>
              </a:xfrm>
              <a:prstGeom prst="rect">
                <a:avLst/>
              </a:prstGeom>
              <a:noFill/>
              <a:ln w="12700" cap="flat">
                <a:noFill/>
                <a:miter lim="400000"/>
              </a:ln>
              <a:effectLst/>
            </p:spPr>
            <p:txBody>
              <a:bodyPr wrap="square" lIns="0" tIns="0" rIns="0" bIns="0" numCol="1" anchor="t">
                <a:spAutoFit/>
              </a:bodyPr>
              <a:lstStyle/>
              <a:p>
                <a:pPr>
                  <a:defRPr sz="1000"/>
                </a:pPr>
                <a:r>
                  <a:t>Control (N=6)</a:t>
                </a:r>
              </a:p>
              <a:p>
                <a:pPr>
                  <a:defRPr sz="1000"/>
                </a:pPr>
                <a:r>
                  <a:t>KD(N=6)</a:t>
                </a:r>
              </a:p>
            </p:txBody>
          </p:sp>
          <p:sp>
            <p:nvSpPr>
              <p:cNvPr id="219" name="Text Box 5"/>
              <p:cNvSpPr txBox="1"/>
              <p:nvPr/>
            </p:nvSpPr>
            <p:spPr>
              <a:xfrm>
                <a:off x="1683009" y="10851563"/>
                <a:ext cx="1408371" cy="264251"/>
              </a:xfrm>
              <a:prstGeom prst="rect">
                <a:avLst/>
              </a:prstGeom>
              <a:noFill/>
              <a:ln w="12700" cap="flat">
                <a:noFill/>
                <a:miter lim="400000"/>
              </a:ln>
              <a:effectLst/>
            </p:spPr>
            <p:txBody>
              <a:bodyPr wrap="square" lIns="45718" tIns="45718" rIns="45718" bIns="45718" numCol="1" anchor="t">
                <a:spAutoFit/>
              </a:bodyPr>
              <a:lstStyle>
                <a:lvl1pPr>
                  <a:defRPr sz="1200" b="1"/>
                </a:lvl1pPr>
              </a:lstStyle>
              <a:p>
                <a:r>
                  <a:t>Time (min)</a:t>
                </a:r>
              </a:p>
            </p:txBody>
          </p:sp>
          <p:sp>
            <p:nvSpPr>
              <p:cNvPr id="220" name="文本框 48"/>
              <p:cNvSpPr txBox="1"/>
              <p:nvPr/>
            </p:nvSpPr>
            <p:spPr>
              <a:xfrm>
                <a:off x="3287638" y="11273532"/>
                <a:ext cx="1099789" cy="343019"/>
              </a:xfrm>
              <a:prstGeom prst="rect">
                <a:avLst/>
              </a:prstGeom>
              <a:noFill/>
              <a:ln w="12700" cap="flat">
                <a:noFill/>
                <a:miter lim="400000"/>
              </a:ln>
              <a:effectLst/>
            </p:spPr>
            <p:txBody>
              <a:bodyPr wrap="square" lIns="0" tIns="0" rIns="0" bIns="0" numCol="1" anchor="t">
                <a:spAutoFit/>
              </a:bodyPr>
              <a:lstStyle/>
              <a:p>
                <a:pPr>
                  <a:lnSpc>
                    <a:spcPct val="150000"/>
                  </a:lnSpc>
                  <a:defRPr sz="1000"/>
                </a:pPr>
                <a:r>
                  <a:t>Control (N=6)</a:t>
                </a:r>
              </a:p>
              <a:p>
                <a:pPr>
                  <a:lnSpc>
                    <a:spcPct val="150000"/>
                  </a:lnSpc>
                  <a:defRPr sz="1000"/>
                </a:pPr>
                <a:r>
                  <a:t>KD(N=6)</a:t>
                </a:r>
              </a:p>
            </p:txBody>
          </p:sp>
          <p:sp>
            <p:nvSpPr>
              <p:cNvPr id="221" name="直接连接符 11"/>
              <p:cNvSpPr/>
              <p:nvPr/>
            </p:nvSpPr>
            <p:spPr>
              <a:xfrm flipV="1">
                <a:off x="5856278" y="8669817"/>
                <a:ext cx="539403" cy="3537"/>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222" name="文本框 40"/>
              <p:cNvSpPr txBox="1"/>
              <p:nvPr/>
            </p:nvSpPr>
            <p:spPr>
              <a:xfrm>
                <a:off x="5950087" y="8537804"/>
                <a:ext cx="336973" cy="197384"/>
              </a:xfrm>
              <a:prstGeom prst="rect">
                <a:avLst/>
              </a:prstGeom>
              <a:noFill/>
              <a:ln w="12700" cap="flat">
                <a:noFill/>
                <a:miter lim="400000"/>
              </a:ln>
              <a:effectLst/>
            </p:spPr>
            <p:txBody>
              <a:bodyPr wrap="square" lIns="0" tIns="0" rIns="0" bIns="0" numCol="1" anchor="t">
                <a:spAutoFit/>
              </a:bodyPr>
              <a:lstStyle>
                <a:lvl1pPr>
                  <a:defRPr sz="1400" b="1"/>
                </a:lvl1pPr>
              </a:lstStyle>
              <a:p>
                <a:r>
                  <a:t>* </a:t>
                </a:r>
              </a:p>
            </p:txBody>
          </p:sp>
          <p:sp>
            <p:nvSpPr>
              <p:cNvPr id="223" name="文本框 48"/>
              <p:cNvSpPr txBox="1"/>
              <p:nvPr/>
            </p:nvSpPr>
            <p:spPr>
              <a:xfrm>
                <a:off x="5646442" y="8259635"/>
                <a:ext cx="1099789" cy="275246"/>
              </a:xfrm>
              <a:prstGeom prst="rect">
                <a:avLst/>
              </a:prstGeom>
              <a:noFill/>
              <a:ln w="12700" cap="flat">
                <a:noFill/>
                <a:miter lim="400000"/>
              </a:ln>
              <a:effectLst/>
            </p:spPr>
            <p:txBody>
              <a:bodyPr wrap="square" lIns="0" tIns="0" rIns="0" bIns="0" numCol="1" anchor="t">
                <a:spAutoFit/>
              </a:bodyPr>
              <a:lstStyle/>
              <a:p>
                <a:pPr>
                  <a:defRPr sz="1000"/>
                </a:pPr>
                <a:r>
                  <a:t>Control (N=6)</a:t>
                </a:r>
              </a:p>
              <a:p>
                <a:pPr>
                  <a:defRPr sz="1000"/>
                </a:pPr>
                <a:r>
                  <a:t>KD(N=6)</a:t>
                </a:r>
              </a:p>
            </p:txBody>
          </p:sp>
          <p:sp>
            <p:nvSpPr>
              <p:cNvPr id="224" name="Text Box 3"/>
              <p:cNvSpPr txBox="1"/>
              <p:nvPr/>
            </p:nvSpPr>
            <p:spPr>
              <a:xfrm rot="16200000">
                <a:off x="4210585" y="9076170"/>
                <a:ext cx="1107965" cy="350658"/>
              </a:xfrm>
              <a:prstGeom prst="rect">
                <a:avLst/>
              </a:prstGeom>
              <a:noFill/>
              <a:ln w="12700" cap="flat">
                <a:noFill/>
                <a:miter lim="400000"/>
              </a:ln>
              <a:effectLst/>
            </p:spPr>
            <p:txBody>
              <a:bodyPr wrap="square" lIns="45718" tIns="45718" rIns="45718" bIns="45718" numCol="1" anchor="t">
                <a:spAutoFit/>
              </a:bodyPr>
              <a:lstStyle>
                <a:lvl1pPr>
                  <a:defRPr sz="1800" b="1"/>
                </a:lvl1pPr>
              </a:lstStyle>
              <a:p>
                <a:r>
                  <a:t>AUC</a:t>
                </a:r>
              </a:p>
            </p:txBody>
          </p:sp>
          <p:sp>
            <p:nvSpPr>
              <p:cNvPr id="225" name="Text Box 5"/>
              <p:cNvSpPr txBox="1"/>
              <p:nvPr/>
            </p:nvSpPr>
            <p:spPr>
              <a:xfrm>
                <a:off x="1847174" y="14098840"/>
                <a:ext cx="1408371" cy="264251"/>
              </a:xfrm>
              <a:prstGeom prst="rect">
                <a:avLst/>
              </a:prstGeom>
              <a:noFill/>
              <a:ln w="12700" cap="flat">
                <a:noFill/>
                <a:miter lim="400000"/>
              </a:ln>
              <a:effectLst/>
            </p:spPr>
            <p:txBody>
              <a:bodyPr wrap="square" lIns="45718" tIns="45718" rIns="45718" bIns="45718" numCol="1" anchor="t">
                <a:spAutoFit/>
              </a:bodyPr>
              <a:lstStyle>
                <a:lvl1pPr>
                  <a:defRPr sz="1200" b="1"/>
                </a:lvl1pPr>
              </a:lstStyle>
              <a:p>
                <a:r>
                  <a:t>Time (min)</a:t>
                </a:r>
              </a:p>
            </p:txBody>
          </p:sp>
          <p:sp>
            <p:nvSpPr>
              <p:cNvPr id="226" name="文本框 40"/>
              <p:cNvSpPr txBox="1"/>
              <p:nvPr/>
            </p:nvSpPr>
            <p:spPr>
              <a:xfrm>
                <a:off x="6011804" y="11911201"/>
                <a:ext cx="336973" cy="197384"/>
              </a:xfrm>
              <a:prstGeom prst="rect">
                <a:avLst/>
              </a:prstGeom>
              <a:noFill/>
              <a:ln w="12700" cap="flat">
                <a:noFill/>
                <a:miter lim="400000"/>
              </a:ln>
              <a:effectLst/>
            </p:spPr>
            <p:txBody>
              <a:bodyPr wrap="square" lIns="0" tIns="0" rIns="0" bIns="0" numCol="1" anchor="t">
                <a:spAutoFit/>
              </a:bodyPr>
              <a:lstStyle/>
              <a:p>
                <a:pPr>
                  <a:defRPr sz="1400" b="1"/>
                </a:pPr>
                <a:r>
                  <a:t>*** </a:t>
                </a:r>
              </a:p>
            </p:txBody>
          </p:sp>
          <p:sp>
            <p:nvSpPr>
              <p:cNvPr id="227" name="文本框 48"/>
              <p:cNvSpPr txBox="1"/>
              <p:nvPr/>
            </p:nvSpPr>
            <p:spPr>
              <a:xfrm>
                <a:off x="5729142" y="11558774"/>
                <a:ext cx="1099789" cy="275246"/>
              </a:xfrm>
              <a:prstGeom prst="rect">
                <a:avLst/>
              </a:prstGeom>
              <a:noFill/>
              <a:ln w="12700" cap="flat">
                <a:noFill/>
                <a:miter lim="400000"/>
              </a:ln>
              <a:effectLst/>
            </p:spPr>
            <p:txBody>
              <a:bodyPr wrap="square" lIns="0" tIns="0" rIns="0" bIns="0" numCol="1" anchor="t">
                <a:spAutoFit/>
              </a:bodyPr>
              <a:lstStyle/>
              <a:p>
                <a:pPr>
                  <a:defRPr sz="1000"/>
                </a:pPr>
                <a:r>
                  <a:t>Control (N=6)</a:t>
                </a:r>
              </a:p>
              <a:p>
                <a:pPr>
                  <a:defRPr sz="1000"/>
                </a:pPr>
                <a:r>
                  <a:t>KD(N=6)</a:t>
                </a:r>
              </a:p>
            </p:txBody>
          </p:sp>
          <p:sp>
            <p:nvSpPr>
              <p:cNvPr id="228" name="直接连接符 11"/>
              <p:cNvSpPr/>
              <p:nvPr/>
            </p:nvSpPr>
            <p:spPr>
              <a:xfrm flipV="1">
                <a:off x="5869856" y="4747153"/>
                <a:ext cx="419673" cy="3537"/>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229" name="文本框 34"/>
              <p:cNvSpPr txBox="1"/>
              <p:nvPr/>
            </p:nvSpPr>
            <p:spPr>
              <a:xfrm>
                <a:off x="3675217" y="13060419"/>
                <a:ext cx="417204" cy="197385"/>
              </a:xfrm>
              <a:prstGeom prst="rect">
                <a:avLst/>
              </a:prstGeom>
              <a:noFill/>
              <a:ln w="12700" cap="flat">
                <a:noFill/>
                <a:miter lim="400000"/>
              </a:ln>
              <a:effectLst/>
            </p:spPr>
            <p:txBody>
              <a:bodyPr wrap="square" lIns="0" tIns="0" rIns="0" bIns="0" numCol="1" anchor="t">
                <a:spAutoFit/>
              </a:bodyPr>
              <a:lstStyle>
                <a:lvl1pPr>
                  <a:defRPr sz="1400" b="1"/>
                </a:lvl1pPr>
              </a:lstStyle>
              <a:p>
                <a:r>
                  <a:t>*** </a:t>
                </a:r>
              </a:p>
            </p:txBody>
          </p:sp>
        </p:grpSp>
      </p:grpSp>
      <p:sp>
        <p:nvSpPr>
          <p:cNvPr id="232" name="矩形 231"/>
          <p:cNvSpPr/>
          <p:nvPr/>
        </p:nvSpPr>
        <p:spPr>
          <a:xfrm>
            <a:off x="24866600" y="6355079"/>
            <a:ext cx="685800" cy="751206"/>
          </a:xfrm>
          <a:prstGeom prst="rect">
            <a:avLst/>
          </a:prstGeom>
          <a:solidFill>
            <a:schemeClr val="accent1">
              <a:lumOff val="44000"/>
            </a:schemeClr>
          </a:solidFill>
          <a:ln w="12700">
            <a:miter lim="400000"/>
          </a:ln>
        </p:spPr>
        <p:txBody>
          <a:bodyPr lIns="45719" rIns="45719"/>
          <a:lstStyle/>
          <a:p>
            <a:pPr>
              <a:defRPr>
                <a:latin typeface="+mj-lt"/>
                <a:ea typeface="+mj-ea"/>
                <a:cs typeface="+mj-cs"/>
                <a:sym typeface="Gill Sans"/>
              </a:defRPr>
            </a:pPr>
            <a:endParaRPr/>
          </a:p>
        </p:txBody>
      </p:sp>
      <p:grpSp>
        <p:nvGrpSpPr>
          <p:cNvPr id="238" name="Group 88"/>
          <p:cNvGrpSpPr/>
          <p:nvPr/>
        </p:nvGrpSpPr>
        <p:grpSpPr>
          <a:xfrm>
            <a:off x="28498800" y="9558019"/>
            <a:ext cx="9772016" cy="1800226"/>
            <a:chOff x="0" y="0"/>
            <a:chExt cx="9772015" cy="1800225"/>
          </a:xfrm>
        </p:grpSpPr>
        <p:pic>
          <p:nvPicPr>
            <p:cNvPr id="233" name="图片 236" descr="图片 236"/>
            <p:cNvPicPr>
              <a:picLocks noChangeAspect="1"/>
            </p:cNvPicPr>
            <p:nvPr/>
          </p:nvPicPr>
          <p:blipFill>
            <a:blip r:embed="rId24"/>
            <a:srcRect t="58613" r="62467"/>
            <a:stretch>
              <a:fillRect/>
            </a:stretch>
          </p:blipFill>
          <p:spPr>
            <a:xfrm>
              <a:off x="0" y="0"/>
              <a:ext cx="1800225" cy="1800225"/>
            </a:xfrm>
            <a:prstGeom prst="rect">
              <a:avLst/>
            </a:prstGeom>
            <a:ln w="12700" cap="flat">
              <a:noFill/>
              <a:miter lim="400000"/>
              <a:headEnd/>
              <a:tailEnd/>
            </a:ln>
            <a:effectLst/>
          </p:spPr>
        </p:pic>
        <p:pic>
          <p:nvPicPr>
            <p:cNvPr id="234" name="图片 237" descr="图片 237"/>
            <p:cNvPicPr>
              <a:picLocks noChangeAspect="1"/>
            </p:cNvPicPr>
            <p:nvPr/>
          </p:nvPicPr>
          <p:blipFill>
            <a:blip r:embed="rId25"/>
            <a:srcRect t="60436" r="58784"/>
            <a:stretch>
              <a:fillRect/>
            </a:stretch>
          </p:blipFill>
          <p:spPr>
            <a:xfrm>
              <a:off x="1976755" y="0"/>
              <a:ext cx="1800226" cy="1800225"/>
            </a:xfrm>
            <a:prstGeom prst="rect">
              <a:avLst/>
            </a:prstGeom>
            <a:ln w="12700" cap="flat">
              <a:noFill/>
              <a:miter lim="400000"/>
              <a:headEnd/>
              <a:tailEnd/>
            </a:ln>
            <a:effectLst/>
          </p:spPr>
        </p:pic>
        <p:pic>
          <p:nvPicPr>
            <p:cNvPr id="235" name="图片 238" descr="图片 238"/>
            <p:cNvPicPr>
              <a:picLocks noChangeAspect="1"/>
            </p:cNvPicPr>
            <p:nvPr/>
          </p:nvPicPr>
          <p:blipFill>
            <a:blip r:embed="rId26"/>
            <a:srcRect t="53425" r="60298"/>
            <a:stretch>
              <a:fillRect/>
            </a:stretch>
          </p:blipFill>
          <p:spPr>
            <a:xfrm>
              <a:off x="4017010" y="0"/>
              <a:ext cx="1800226" cy="1800225"/>
            </a:xfrm>
            <a:prstGeom prst="rect">
              <a:avLst/>
            </a:prstGeom>
            <a:ln w="12700" cap="flat">
              <a:noFill/>
              <a:miter lim="400000"/>
              <a:headEnd/>
              <a:tailEnd/>
            </a:ln>
            <a:effectLst/>
          </p:spPr>
        </p:pic>
        <p:pic>
          <p:nvPicPr>
            <p:cNvPr id="236" name="图片 239" descr="图片 239"/>
            <p:cNvPicPr>
              <a:picLocks noChangeAspect="1"/>
            </p:cNvPicPr>
            <p:nvPr/>
          </p:nvPicPr>
          <p:blipFill>
            <a:blip r:embed="rId27"/>
            <a:srcRect t="59229" r="58148"/>
            <a:stretch>
              <a:fillRect/>
            </a:stretch>
          </p:blipFill>
          <p:spPr>
            <a:xfrm>
              <a:off x="5990590" y="0"/>
              <a:ext cx="1800226" cy="1800225"/>
            </a:xfrm>
            <a:prstGeom prst="rect">
              <a:avLst/>
            </a:prstGeom>
            <a:ln w="12700" cap="flat">
              <a:noFill/>
              <a:miter lim="400000"/>
              <a:headEnd/>
              <a:tailEnd/>
            </a:ln>
            <a:effectLst/>
          </p:spPr>
        </p:pic>
        <p:pic>
          <p:nvPicPr>
            <p:cNvPr id="237" name="图片 240" descr="图片 240"/>
            <p:cNvPicPr>
              <a:picLocks noChangeAspect="1"/>
            </p:cNvPicPr>
            <p:nvPr/>
          </p:nvPicPr>
          <p:blipFill>
            <a:blip r:embed="rId28"/>
            <a:srcRect t="59568" r="57344"/>
            <a:stretch>
              <a:fillRect/>
            </a:stretch>
          </p:blipFill>
          <p:spPr>
            <a:xfrm>
              <a:off x="7971790" y="0"/>
              <a:ext cx="1800226" cy="1800225"/>
            </a:xfrm>
            <a:prstGeom prst="rect">
              <a:avLst/>
            </a:prstGeom>
            <a:ln w="12700" cap="flat">
              <a:noFill/>
              <a:miter lim="400000"/>
              <a:headEnd/>
              <a:tailEnd/>
            </a:ln>
            <a:effectLst/>
          </p:spPr>
        </p:pic>
      </p:grpSp>
      <p:grpSp>
        <p:nvGrpSpPr>
          <p:cNvPr id="328" name="Group 89"/>
          <p:cNvGrpSpPr/>
          <p:nvPr/>
        </p:nvGrpSpPr>
        <p:grpSpPr>
          <a:xfrm>
            <a:off x="23278070" y="7590155"/>
            <a:ext cx="14976873" cy="21671424"/>
            <a:chOff x="0" y="0"/>
            <a:chExt cx="14976871" cy="21671423"/>
          </a:xfrm>
        </p:grpSpPr>
        <p:grpSp>
          <p:nvGrpSpPr>
            <p:cNvPr id="322" name="组合 28"/>
            <p:cNvGrpSpPr/>
            <p:nvPr/>
          </p:nvGrpSpPr>
          <p:grpSpPr>
            <a:xfrm>
              <a:off x="0" y="211455"/>
              <a:ext cx="11302827" cy="21459968"/>
              <a:chOff x="0" y="0"/>
              <a:chExt cx="11302826" cy="21459966"/>
            </a:xfrm>
          </p:grpSpPr>
          <p:sp>
            <p:nvSpPr>
              <p:cNvPr id="239" name="TextBox 13"/>
              <p:cNvSpPr txBox="1"/>
              <p:nvPr/>
            </p:nvSpPr>
            <p:spPr>
              <a:xfrm>
                <a:off x="2129431" y="6960106"/>
                <a:ext cx="3527864" cy="288821"/>
              </a:xfrm>
              <a:prstGeom prst="rect">
                <a:avLst/>
              </a:prstGeom>
              <a:noFill/>
              <a:ln w="12700" cap="flat">
                <a:noFill/>
                <a:miter lim="400000"/>
              </a:ln>
              <a:effectLst/>
            </p:spPr>
            <p:txBody>
              <a:bodyPr wrap="square" lIns="45718" tIns="45718" rIns="45718" bIns="45718" numCol="1" anchor="t">
                <a:spAutoFit/>
              </a:bodyPr>
              <a:lstStyle>
                <a:lvl1pPr>
                  <a:defRPr sz="1400" b="1"/>
                </a:lvl1pPr>
              </a:lstStyle>
              <a:p>
                <a:r>
                  <a:t>Somatostatin Secretion</a:t>
                </a:r>
              </a:p>
            </p:txBody>
          </p:sp>
          <p:grpSp>
            <p:nvGrpSpPr>
              <p:cNvPr id="321" name="组合 29"/>
              <p:cNvGrpSpPr/>
              <p:nvPr/>
            </p:nvGrpSpPr>
            <p:grpSpPr>
              <a:xfrm>
                <a:off x="0" y="0"/>
                <a:ext cx="11302826" cy="21459966"/>
                <a:chOff x="0" y="0"/>
                <a:chExt cx="11302825" cy="21459965"/>
              </a:xfrm>
            </p:grpSpPr>
            <p:grpSp>
              <p:nvGrpSpPr>
                <p:cNvPr id="269" name="组合 30"/>
                <p:cNvGrpSpPr/>
                <p:nvPr/>
              </p:nvGrpSpPr>
              <p:grpSpPr>
                <a:xfrm>
                  <a:off x="0" y="6830514"/>
                  <a:ext cx="11302825" cy="14438967"/>
                  <a:chOff x="0" y="-4"/>
                  <a:chExt cx="11302824" cy="14438965"/>
                </a:xfrm>
              </p:grpSpPr>
              <p:grpSp>
                <p:nvGrpSpPr>
                  <p:cNvPr id="267" name="组合 31"/>
                  <p:cNvGrpSpPr/>
                  <p:nvPr/>
                </p:nvGrpSpPr>
                <p:grpSpPr>
                  <a:xfrm>
                    <a:off x="0" y="-4"/>
                    <a:ext cx="11302824" cy="14438965"/>
                    <a:chOff x="0" y="-3"/>
                    <a:chExt cx="11302823" cy="14438963"/>
                  </a:xfrm>
                </p:grpSpPr>
                <p:grpSp>
                  <p:nvGrpSpPr>
                    <p:cNvPr id="263" name="组合 32"/>
                    <p:cNvGrpSpPr/>
                    <p:nvPr/>
                  </p:nvGrpSpPr>
                  <p:grpSpPr>
                    <a:xfrm>
                      <a:off x="0" y="-3"/>
                      <a:ext cx="11302823" cy="14438963"/>
                      <a:chOff x="0" y="-2"/>
                      <a:chExt cx="11302822" cy="14438961"/>
                    </a:xfrm>
                  </p:grpSpPr>
                  <p:grpSp>
                    <p:nvGrpSpPr>
                      <p:cNvPr id="253" name="组合 33"/>
                      <p:cNvGrpSpPr/>
                      <p:nvPr/>
                    </p:nvGrpSpPr>
                    <p:grpSpPr>
                      <a:xfrm>
                        <a:off x="0" y="-2"/>
                        <a:ext cx="11302822" cy="14407558"/>
                        <a:chOff x="0" y="-1"/>
                        <a:chExt cx="11302821" cy="14407557"/>
                      </a:xfrm>
                    </p:grpSpPr>
                    <p:grpSp>
                      <p:nvGrpSpPr>
                        <p:cNvPr id="246" name="组合 34"/>
                        <p:cNvGrpSpPr/>
                        <p:nvPr/>
                      </p:nvGrpSpPr>
                      <p:grpSpPr>
                        <a:xfrm>
                          <a:off x="0" y="470725"/>
                          <a:ext cx="11302821" cy="13936831"/>
                          <a:chOff x="0" y="-1"/>
                          <a:chExt cx="11302820" cy="13936830"/>
                        </a:xfrm>
                      </p:grpSpPr>
                      <p:pic>
                        <p:nvPicPr>
                          <p:cNvPr id="240" name="图片 21" descr="图片 21"/>
                          <p:cNvPicPr>
                            <a:picLocks noChangeAspect="1"/>
                          </p:cNvPicPr>
                          <p:nvPr/>
                        </p:nvPicPr>
                        <p:blipFill>
                          <a:blip r:embed="rId29"/>
                          <a:stretch>
                            <a:fillRect/>
                          </a:stretch>
                        </p:blipFill>
                        <p:spPr>
                          <a:xfrm>
                            <a:off x="22365" y="9662631"/>
                            <a:ext cx="7025123" cy="4274198"/>
                          </a:xfrm>
                          <a:prstGeom prst="rect">
                            <a:avLst/>
                          </a:prstGeom>
                          <a:ln w="12700" cap="flat">
                            <a:noFill/>
                            <a:miter lim="400000"/>
                            <a:headEnd/>
                            <a:tailEnd/>
                          </a:ln>
                          <a:effectLst/>
                        </p:spPr>
                      </p:pic>
                      <p:pic>
                        <p:nvPicPr>
                          <p:cNvPr id="241" name="图片 13" descr="图片 13"/>
                          <p:cNvPicPr>
                            <a:picLocks noChangeAspect="1"/>
                          </p:cNvPicPr>
                          <p:nvPr/>
                        </p:nvPicPr>
                        <p:blipFill>
                          <a:blip r:embed="rId30"/>
                          <a:stretch>
                            <a:fillRect/>
                          </a:stretch>
                        </p:blipFill>
                        <p:spPr>
                          <a:xfrm>
                            <a:off x="6923889" y="4545557"/>
                            <a:ext cx="4378931" cy="4253153"/>
                          </a:xfrm>
                          <a:prstGeom prst="rect">
                            <a:avLst/>
                          </a:prstGeom>
                          <a:ln w="12700" cap="flat">
                            <a:noFill/>
                            <a:miter lim="400000"/>
                            <a:headEnd/>
                            <a:tailEnd/>
                          </a:ln>
                          <a:effectLst/>
                        </p:spPr>
                      </p:pic>
                      <p:pic>
                        <p:nvPicPr>
                          <p:cNvPr id="242" name="图片 7" descr="图片 7"/>
                          <p:cNvPicPr>
                            <a:picLocks noChangeAspect="1"/>
                          </p:cNvPicPr>
                          <p:nvPr/>
                        </p:nvPicPr>
                        <p:blipFill>
                          <a:blip r:embed="rId31"/>
                          <a:stretch>
                            <a:fillRect/>
                          </a:stretch>
                        </p:blipFill>
                        <p:spPr>
                          <a:xfrm>
                            <a:off x="145964" y="4791442"/>
                            <a:ext cx="6827365" cy="4253154"/>
                          </a:xfrm>
                          <a:prstGeom prst="rect">
                            <a:avLst/>
                          </a:prstGeom>
                          <a:ln w="12700" cap="flat">
                            <a:noFill/>
                            <a:miter lim="400000"/>
                            <a:headEnd/>
                            <a:tailEnd/>
                          </a:ln>
                          <a:effectLst/>
                        </p:spPr>
                      </p:pic>
                      <p:pic>
                        <p:nvPicPr>
                          <p:cNvPr id="243" name="图片 1" descr="图片 1"/>
                          <p:cNvPicPr>
                            <a:picLocks noChangeAspect="1"/>
                          </p:cNvPicPr>
                          <p:nvPr/>
                        </p:nvPicPr>
                        <p:blipFill>
                          <a:blip r:embed="rId32"/>
                          <a:stretch>
                            <a:fillRect/>
                          </a:stretch>
                        </p:blipFill>
                        <p:spPr>
                          <a:xfrm>
                            <a:off x="0" y="186444"/>
                            <a:ext cx="7126356" cy="4253153"/>
                          </a:xfrm>
                          <a:prstGeom prst="rect">
                            <a:avLst/>
                          </a:prstGeom>
                          <a:ln w="12700" cap="flat">
                            <a:noFill/>
                            <a:miter lim="400000"/>
                            <a:headEnd/>
                            <a:tailEnd/>
                          </a:ln>
                          <a:effectLst/>
                        </p:spPr>
                      </p:pic>
                      <p:pic>
                        <p:nvPicPr>
                          <p:cNvPr id="244" name="图片 3" descr="图片 3"/>
                          <p:cNvPicPr>
                            <a:picLocks noChangeAspect="1"/>
                          </p:cNvPicPr>
                          <p:nvPr/>
                        </p:nvPicPr>
                        <p:blipFill>
                          <a:blip r:embed="rId33"/>
                          <a:stretch>
                            <a:fillRect/>
                          </a:stretch>
                        </p:blipFill>
                        <p:spPr>
                          <a:xfrm>
                            <a:off x="6770861" y="-1"/>
                            <a:ext cx="3293616" cy="4253154"/>
                          </a:xfrm>
                          <a:prstGeom prst="rect">
                            <a:avLst/>
                          </a:prstGeom>
                          <a:ln w="12700" cap="flat">
                            <a:noFill/>
                            <a:miter lim="400000"/>
                            <a:headEnd/>
                            <a:tailEnd/>
                          </a:ln>
                          <a:effectLst/>
                        </p:spPr>
                      </p:pic>
                      <p:pic>
                        <p:nvPicPr>
                          <p:cNvPr id="245" name="图片 22" descr="图片 22"/>
                          <p:cNvPicPr>
                            <a:picLocks noChangeAspect="1"/>
                          </p:cNvPicPr>
                          <p:nvPr/>
                        </p:nvPicPr>
                        <p:blipFill>
                          <a:blip r:embed="rId34"/>
                          <a:stretch>
                            <a:fillRect/>
                          </a:stretch>
                        </p:blipFill>
                        <p:spPr>
                          <a:xfrm>
                            <a:off x="6847375" y="9200169"/>
                            <a:ext cx="4378931" cy="4186699"/>
                          </a:xfrm>
                          <a:prstGeom prst="rect">
                            <a:avLst/>
                          </a:prstGeom>
                          <a:ln w="12700" cap="flat">
                            <a:noFill/>
                            <a:miter lim="400000"/>
                            <a:headEnd/>
                            <a:tailEnd/>
                          </a:ln>
                          <a:effectLst/>
                        </p:spPr>
                      </p:pic>
                    </p:grpSp>
                    <p:sp>
                      <p:nvSpPr>
                        <p:cNvPr id="247" name="TextBox 13"/>
                        <p:cNvSpPr txBox="1"/>
                        <p:nvPr/>
                      </p:nvSpPr>
                      <p:spPr>
                        <a:xfrm>
                          <a:off x="50616" y="4927675"/>
                          <a:ext cx="545013" cy="678378"/>
                        </a:xfrm>
                        <a:prstGeom prst="rect">
                          <a:avLst/>
                        </a:prstGeom>
                        <a:noFill/>
                        <a:ln w="12700" cap="flat">
                          <a:noFill/>
                          <a:miter lim="400000"/>
                        </a:ln>
                        <a:effectLst/>
                      </p:spPr>
                      <p:txBody>
                        <a:bodyPr wrap="square" lIns="45718" tIns="45718" rIns="45718" bIns="45718" numCol="1" anchor="t">
                          <a:spAutoFit/>
                        </a:bodyPr>
                        <a:lstStyle>
                          <a:lvl1pPr>
                            <a:defRPr b="1">
                              <a:latin typeface="Times New Roman" panose="02020603050405020304"/>
                              <a:ea typeface="Times New Roman" panose="02020603050405020304"/>
                              <a:cs typeface="Times New Roman" panose="02020603050405020304"/>
                              <a:sym typeface="Times New Roman" panose="02020603050405020304"/>
                            </a:defRPr>
                          </a:lvl1pPr>
                        </a:lstStyle>
                        <a:p>
                          <a:r>
                            <a:t>B</a:t>
                          </a:r>
                        </a:p>
                      </p:txBody>
                    </p:sp>
                    <p:sp>
                      <p:nvSpPr>
                        <p:cNvPr id="248" name="TextBox 13"/>
                        <p:cNvSpPr txBox="1"/>
                        <p:nvPr/>
                      </p:nvSpPr>
                      <p:spPr>
                        <a:xfrm>
                          <a:off x="92993" y="-1"/>
                          <a:ext cx="545013" cy="678378"/>
                        </a:xfrm>
                        <a:prstGeom prst="rect">
                          <a:avLst/>
                        </a:prstGeom>
                        <a:noFill/>
                        <a:ln w="12700" cap="flat">
                          <a:noFill/>
                          <a:miter lim="400000"/>
                        </a:ln>
                        <a:effectLst/>
                      </p:spPr>
                      <p:txBody>
                        <a:bodyPr wrap="square" lIns="45718" tIns="45718" rIns="45718" bIns="45718" numCol="1" anchor="t">
                          <a:spAutoFit/>
                        </a:bodyPr>
                        <a:lstStyle>
                          <a:lvl1pPr>
                            <a:defRPr b="1">
                              <a:latin typeface="Times New Roman" panose="02020603050405020304"/>
                              <a:ea typeface="Times New Roman" panose="02020603050405020304"/>
                              <a:cs typeface="Times New Roman" panose="02020603050405020304"/>
                              <a:sym typeface="Times New Roman" panose="02020603050405020304"/>
                            </a:defRPr>
                          </a:lvl1pPr>
                        </a:lstStyle>
                        <a:p>
                          <a:r>
                            <a:t>A</a:t>
                          </a:r>
                        </a:p>
                      </p:txBody>
                    </p:sp>
                    <p:sp>
                      <p:nvSpPr>
                        <p:cNvPr id="249" name="TextBox 13"/>
                        <p:cNvSpPr txBox="1"/>
                        <p:nvPr/>
                      </p:nvSpPr>
                      <p:spPr>
                        <a:xfrm>
                          <a:off x="29428" y="9583992"/>
                          <a:ext cx="545013" cy="678378"/>
                        </a:xfrm>
                        <a:prstGeom prst="rect">
                          <a:avLst/>
                        </a:prstGeom>
                        <a:noFill/>
                        <a:ln w="12700" cap="flat">
                          <a:noFill/>
                          <a:miter lim="400000"/>
                        </a:ln>
                        <a:effectLst/>
                      </p:spPr>
                      <p:txBody>
                        <a:bodyPr wrap="square" lIns="45718" tIns="45718" rIns="45718" bIns="45718" numCol="1" anchor="t">
                          <a:spAutoFit/>
                        </a:bodyPr>
                        <a:lstStyle>
                          <a:lvl1pPr>
                            <a:defRPr b="1">
                              <a:latin typeface="Times New Roman" panose="02020603050405020304"/>
                              <a:ea typeface="Times New Roman" panose="02020603050405020304"/>
                              <a:cs typeface="Times New Roman" panose="02020603050405020304"/>
                              <a:sym typeface="Times New Roman" panose="02020603050405020304"/>
                            </a:defRPr>
                          </a:lvl1pPr>
                        </a:lstStyle>
                        <a:p>
                          <a:r>
                            <a:t>C</a:t>
                          </a:r>
                        </a:p>
                      </p:txBody>
                    </p:sp>
                    <p:sp>
                      <p:nvSpPr>
                        <p:cNvPr id="250" name="Text Box 3"/>
                        <p:cNvSpPr txBox="1"/>
                        <p:nvPr/>
                      </p:nvSpPr>
                      <p:spPr>
                        <a:xfrm rot="16200000">
                          <a:off x="-1281759" y="2252972"/>
                          <a:ext cx="3072461" cy="288820"/>
                        </a:xfrm>
                        <a:prstGeom prst="rect">
                          <a:avLst/>
                        </a:prstGeom>
                        <a:noFill/>
                        <a:ln w="12700" cap="flat">
                          <a:noFill/>
                          <a:miter lim="400000"/>
                        </a:ln>
                        <a:effectLst/>
                      </p:spPr>
                      <p:txBody>
                        <a:bodyPr wrap="square" lIns="45718" tIns="45718" rIns="45718" bIns="45718" numCol="1" anchor="t">
                          <a:spAutoFit/>
                        </a:bodyPr>
                        <a:lstStyle>
                          <a:lvl1pPr>
                            <a:defRPr sz="1400" b="1"/>
                          </a:lvl1pPr>
                        </a:lstStyle>
                        <a:p>
                          <a:r>
                            <a:t>Plasma Somatostatin (pgl/ml)</a:t>
                          </a:r>
                        </a:p>
                      </p:txBody>
                    </p:sp>
                    <p:sp>
                      <p:nvSpPr>
                        <p:cNvPr id="251" name="Text Box 3"/>
                        <p:cNvSpPr txBox="1"/>
                        <p:nvPr/>
                      </p:nvSpPr>
                      <p:spPr>
                        <a:xfrm rot="16200000">
                          <a:off x="-1042037" y="7160712"/>
                          <a:ext cx="2571829" cy="288820"/>
                        </a:xfrm>
                        <a:prstGeom prst="rect">
                          <a:avLst/>
                        </a:prstGeom>
                        <a:noFill/>
                        <a:ln w="12700" cap="flat">
                          <a:noFill/>
                          <a:miter lim="400000"/>
                        </a:ln>
                        <a:effectLst/>
                      </p:spPr>
                      <p:txBody>
                        <a:bodyPr wrap="square" lIns="45718" tIns="45718" rIns="45718" bIns="45718" numCol="1" anchor="t">
                          <a:spAutoFit/>
                        </a:bodyPr>
                        <a:lstStyle>
                          <a:lvl1pPr>
                            <a:defRPr sz="1400" b="1"/>
                          </a:lvl1pPr>
                        </a:lstStyle>
                        <a:p>
                          <a:r>
                            <a:t>Plasma insulin (ngl/ml)</a:t>
                          </a:r>
                        </a:p>
                      </p:txBody>
                    </p:sp>
                    <p:sp>
                      <p:nvSpPr>
                        <p:cNvPr id="252" name="Text Box 3"/>
                        <p:cNvSpPr txBox="1"/>
                        <p:nvPr/>
                      </p:nvSpPr>
                      <p:spPr>
                        <a:xfrm rot="16200000">
                          <a:off x="-1157907" y="11953262"/>
                          <a:ext cx="2893031" cy="288821"/>
                        </a:xfrm>
                        <a:prstGeom prst="rect">
                          <a:avLst/>
                        </a:prstGeom>
                        <a:noFill/>
                        <a:ln w="12700" cap="flat">
                          <a:noFill/>
                          <a:miter lim="400000"/>
                        </a:ln>
                        <a:effectLst/>
                      </p:spPr>
                      <p:txBody>
                        <a:bodyPr wrap="square" lIns="45718" tIns="45718" rIns="45718" bIns="45718" numCol="1" anchor="t">
                          <a:spAutoFit/>
                        </a:bodyPr>
                        <a:lstStyle>
                          <a:lvl1pPr>
                            <a:defRPr sz="1400" b="1"/>
                          </a:lvl1pPr>
                        </a:lstStyle>
                        <a:p>
                          <a:r>
                            <a:t>Plasma glucagon (pgl/ml)</a:t>
                          </a:r>
                        </a:p>
                      </p:txBody>
                    </p:sp>
                  </p:grpSp>
                  <p:sp>
                    <p:nvSpPr>
                      <p:cNvPr id="254" name="Text Box 5"/>
                      <p:cNvSpPr txBox="1"/>
                      <p:nvPr/>
                    </p:nvSpPr>
                    <p:spPr>
                      <a:xfrm>
                        <a:off x="3016988" y="4533373"/>
                        <a:ext cx="1849275" cy="305435"/>
                      </a:xfrm>
                      <a:prstGeom prst="rect">
                        <a:avLst/>
                      </a:prstGeom>
                      <a:noFill/>
                      <a:ln w="12700" cap="flat">
                        <a:noFill/>
                        <a:miter lim="400000"/>
                      </a:ln>
                      <a:effectLst/>
                    </p:spPr>
                    <p:txBody>
                      <a:bodyPr wrap="square" lIns="45718" tIns="45718" rIns="45718" bIns="45718" numCol="1" anchor="t">
                        <a:spAutoFit/>
                      </a:bodyPr>
                      <a:lstStyle>
                        <a:lvl1pPr>
                          <a:defRPr sz="1200" b="1"/>
                        </a:lvl1pPr>
                      </a:lstStyle>
                      <a:p>
                        <a:r>
                          <a:rPr sz="1400"/>
                          <a:t>Time (min)</a:t>
                        </a:r>
                      </a:p>
                    </p:txBody>
                  </p:sp>
                  <p:sp>
                    <p:nvSpPr>
                      <p:cNvPr id="255" name="文本框 48"/>
                      <p:cNvSpPr txBox="1"/>
                      <p:nvPr/>
                    </p:nvSpPr>
                    <p:spPr>
                      <a:xfrm>
                        <a:off x="1964632" y="858383"/>
                        <a:ext cx="1377246" cy="350615"/>
                      </a:xfrm>
                      <a:prstGeom prst="rect">
                        <a:avLst/>
                      </a:prstGeom>
                      <a:noFill/>
                      <a:ln w="12700" cap="flat">
                        <a:noFill/>
                        <a:miter lim="400000"/>
                      </a:ln>
                      <a:effectLst/>
                    </p:spPr>
                    <p:txBody>
                      <a:bodyPr wrap="square" lIns="0" tIns="0" rIns="0" bIns="0" numCol="1" anchor="t">
                        <a:spAutoFit/>
                      </a:bodyPr>
                      <a:lstStyle/>
                      <a:p>
                        <a:pPr>
                          <a:defRPr sz="1200"/>
                        </a:pPr>
                        <a:r>
                          <a:t>Control (N=3)</a:t>
                        </a:r>
                      </a:p>
                      <a:p>
                        <a:pPr>
                          <a:defRPr sz="1200"/>
                        </a:pPr>
                        <a:r>
                          <a:t>KD(N=3)</a:t>
                        </a:r>
                      </a:p>
                    </p:txBody>
                  </p:sp>
                  <p:sp>
                    <p:nvSpPr>
                      <p:cNvPr id="256" name="文本框 48"/>
                      <p:cNvSpPr txBox="1"/>
                      <p:nvPr/>
                    </p:nvSpPr>
                    <p:spPr>
                      <a:xfrm>
                        <a:off x="8117500" y="561548"/>
                        <a:ext cx="1377245" cy="437023"/>
                      </a:xfrm>
                      <a:prstGeom prst="rect">
                        <a:avLst/>
                      </a:prstGeom>
                      <a:noFill/>
                      <a:ln w="12700" cap="flat">
                        <a:noFill/>
                        <a:miter lim="400000"/>
                      </a:ln>
                      <a:effectLst/>
                    </p:spPr>
                    <p:txBody>
                      <a:bodyPr wrap="square" lIns="0" tIns="0" rIns="0" bIns="0" numCol="1" anchor="t">
                        <a:spAutoFit/>
                      </a:bodyPr>
                      <a:lstStyle/>
                      <a:p>
                        <a:pPr>
                          <a:lnSpc>
                            <a:spcPct val="150000"/>
                          </a:lnSpc>
                          <a:defRPr sz="1200"/>
                        </a:pPr>
                        <a:r>
                          <a:t>Control (N=3)</a:t>
                        </a:r>
                      </a:p>
                      <a:p>
                        <a:pPr>
                          <a:lnSpc>
                            <a:spcPct val="150000"/>
                          </a:lnSpc>
                          <a:defRPr sz="1200"/>
                        </a:pPr>
                        <a:r>
                          <a:t>KD(N=3)</a:t>
                        </a:r>
                      </a:p>
                    </p:txBody>
                  </p:sp>
                  <p:sp>
                    <p:nvSpPr>
                      <p:cNvPr id="257" name="文本框 48"/>
                      <p:cNvSpPr txBox="1"/>
                      <p:nvPr/>
                    </p:nvSpPr>
                    <p:spPr>
                      <a:xfrm>
                        <a:off x="8191659" y="5285428"/>
                        <a:ext cx="1377245" cy="437022"/>
                      </a:xfrm>
                      <a:prstGeom prst="rect">
                        <a:avLst/>
                      </a:prstGeom>
                      <a:noFill/>
                      <a:ln w="12700" cap="flat">
                        <a:noFill/>
                        <a:miter lim="400000"/>
                      </a:ln>
                      <a:effectLst/>
                    </p:spPr>
                    <p:txBody>
                      <a:bodyPr wrap="square" lIns="0" tIns="0" rIns="0" bIns="0" numCol="1" anchor="t">
                        <a:spAutoFit/>
                      </a:bodyPr>
                      <a:lstStyle/>
                      <a:p>
                        <a:pPr>
                          <a:lnSpc>
                            <a:spcPct val="150000"/>
                          </a:lnSpc>
                          <a:defRPr sz="1200"/>
                        </a:pPr>
                        <a:r>
                          <a:t>Control (N=3)</a:t>
                        </a:r>
                      </a:p>
                      <a:p>
                        <a:pPr>
                          <a:lnSpc>
                            <a:spcPct val="150000"/>
                          </a:lnSpc>
                          <a:defRPr sz="1200"/>
                        </a:pPr>
                        <a:r>
                          <a:t>KD(N=3)</a:t>
                        </a:r>
                      </a:p>
                    </p:txBody>
                  </p:sp>
                  <p:sp>
                    <p:nvSpPr>
                      <p:cNvPr id="258" name="文本框 48"/>
                      <p:cNvSpPr txBox="1"/>
                      <p:nvPr/>
                    </p:nvSpPr>
                    <p:spPr>
                      <a:xfrm>
                        <a:off x="8224185" y="9831497"/>
                        <a:ext cx="1377245" cy="437022"/>
                      </a:xfrm>
                      <a:prstGeom prst="rect">
                        <a:avLst/>
                      </a:prstGeom>
                      <a:noFill/>
                      <a:ln w="12700" cap="flat">
                        <a:noFill/>
                        <a:miter lim="400000"/>
                      </a:ln>
                      <a:effectLst/>
                    </p:spPr>
                    <p:txBody>
                      <a:bodyPr wrap="square" lIns="0" tIns="0" rIns="0" bIns="0" numCol="1" anchor="t">
                        <a:spAutoFit/>
                      </a:bodyPr>
                      <a:lstStyle/>
                      <a:p>
                        <a:pPr>
                          <a:lnSpc>
                            <a:spcPct val="150000"/>
                          </a:lnSpc>
                          <a:defRPr sz="1200"/>
                        </a:pPr>
                        <a:r>
                          <a:t>Control (N=3)</a:t>
                        </a:r>
                      </a:p>
                      <a:p>
                        <a:pPr>
                          <a:lnSpc>
                            <a:spcPct val="150000"/>
                          </a:lnSpc>
                          <a:defRPr sz="1200"/>
                        </a:pPr>
                        <a:r>
                          <a:t>KD(N=3)</a:t>
                        </a:r>
                      </a:p>
                    </p:txBody>
                  </p:sp>
                  <p:sp>
                    <p:nvSpPr>
                      <p:cNvPr id="259" name="Text Box 5"/>
                      <p:cNvSpPr txBox="1"/>
                      <p:nvPr/>
                    </p:nvSpPr>
                    <p:spPr>
                      <a:xfrm>
                        <a:off x="2965195" y="9269436"/>
                        <a:ext cx="1849275" cy="305435"/>
                      </a:xfrm>
                      <a:prstGeom prst="rect">
                        <a:avLst/>
                      </a:prstGeom>
                      <a:noFill/>
                      <a:ln w="12700" cap="flat">
                        <a:noFill/>
                        <a:miter lim="400000"/>
                      </a:ln>
                      <a:effectLst/>
                    </p:spPr>
                    <p:txBody>
                      <a:bodyPr wrap="square" lIns="45718" tIns="45718" rIns="45718" bIns="45718" numCol="1" anchor="t">
                        <a:spAutoFit/>
                      </a:bodyPr>
                      <a:lstStyle>
                        <a:lvl1pPr>
                          <a:defRPr sz="1200" b="1"/>
                        </a:lvl1pPr>
                      </a:lstStyle>
                      <a:p>
                        <a:r>
                          <a:rPr sz="1400"/>
                          <a:t>Time (min)</a:t>
                        </a:r>
                      </a:p>
                    </p:txBody>
                  </p:sp>
                  <p:sp>
                    <p:nvSpPr>
                      <p:cNvPr id="260" name="文本框 48"/>
                      <p:cNvSpPr txBox="1"/>
                      <p:nvPr/>
                    </p:nvSpPr>
                    <p:spPr>
                      <a:xfrm>
                        <a:off x="1846919" y="5463750"/>
                        <a:ext cx="1377245" cy="350615"/>
                      </a:xfrm>
                      <a:prstGeom prst="rect">
                        <a:avLst/>
                      </a:prstGeom>
                      <a:noFill/>
                      <a:ln w="12700" cap="flat">
                        <a:noFill/>
                        <a:miter lim="400000"/>
                      </a:ln>
                      <a:effectLst/>
                    </p:spPr>
                    <p:txBody>
                      <a:bodyPr wrap="square" lIns="0" tIns="0" rIns="0" bIns="0" numCol="1" anchor="t">
                        <a:spAutoFit/>
                      </a:bodyPr>
                      <a:lstStyle/>
                      <a:p>
                        <a:pPr>
                          <a:defRPr sz="1200"/>
                        </a:pPr>
                        <a:r>
                          <a:t>Control (N=3)</a:t>
                        </a:r>
                      </a:p>
                      <a:p>
                        <a:pPr>
                          <a:defRPr sz="1200"/>
                        </a:pPr>
                        <a:r>
                          <a:t>KD(N=3)</a:t>
                        </a:r>
                      </a:p>
                    </p:txBody>
                  </p:sp>
                  <p:sp>
                    <p:nvSpPr>
                      <p:cNvPr id="261" name="文本框 48"/>
                      <p:cNvSpPr txBox="1"/>
                      <p:nvPr/>
                    </p:nvSpPr>
                    <p:spPr>
                      <a:xfrm>
                        <a:off x="2045855" y="10302819"/>
                        <a:ext cx="1377245" cy="350615"/>
                      </a:xfrm>
                      <a:prstGeom prst="rect">
                        <a:avLst/>
                      </a:prstGeom>
                      <a:noFill/>
                      <a:ln w="12700" cap="flat">
                        <a:noFill/>
                        <a:miter lim="400000"/>
                      </a:ln>
                      <a:effectLst/>
                    </p:spPr>
                    <p:txBody>
                      <a:bodyPr wrap="square" lIns="0" tIns="0" rIns="0" bIns="0" numCol="1" anchor="t">
                        <a:spAutoFit/>
                      </a:bodyPr>
                      <a:lstStyle/>
                      <a:p>
                        <a:pPr>
                          <a:defRPr sz="1200"/>
                        </a:pPr>
                        <a:r>
                          <a:t>Control (N=3)</a:t>
                        </a:r>
                      </a:p>
                      <a:p>
                        <a:pPr>
                          <a:defRPr sz="1200"/>
                        </a:pPr>
                        <a:r>
                          <a:t>KD(N=3)</a:t>
                        </a:r>
                      </a:p>
                    </p:txBody>
                  </p:sp>
                  <p:sp>
                    <p:nvSpPr>
                      <p:cNvPr id="262" name="Text Box 5"/>
                      <p:cNvSpPr txBox="1"/>
                      <p:nvPr/>
                    </p:nvSpPr>
                    <p:spPr>
                      <a:xfrm>
                        <a:off x="3016988" y="14132872"/>
                        <a:ext cx="1849275" cy="306087"/>
                      </a:xfrm>
                      <a:prstGeom prst="rect">
                        <a:avLst/>
                      </a:prstGeom>
                      <a:noFill/>
                      <a:ln w="12700" cap="flat">
                        <a:noFill/>
                        <a:miter lim="400000"/>
                      </a:ln>
                      <a:effectLst/>
                    </p:spPr>
                    <p:txBody>
                      <a:bodyPr wrap="square" lIns="45718" tIns="45718" rIns="45718" bIns="45718" numCol="1" anchor="t">
                        <a:spAutoFit/>
                      </a:bodyPr>
                      <a:lstStyle>
                        <a:lvl1pPr>
                          <a:defRPr sz="1200" b="1"/>
                        </a:lvl1pPr>
                      </a:lstStyle>
                      <a:p>
                        <a:r>
                          <a:rPr sz="1400"/>
                          <a:t>Time (min)</a:t>
                        </a:r>
                      </a:p>
                    </p:txBody>
                  </p:sp>
                </p:grpSp>
                <p:sp>
                  <p:nvSpPr>
                    <p:cNvPr id="264" name="直接连接符 11"/>
                    <p:cNvSpPr/>
                    <p:nvPr/>
                  </p:nvSpPr>
                  <p:spPr>
                    <a:xfrm flipV="1">
                      <a:off x="8523611" y="1613761"/>
                      <a:ext cx="774553" cy="3323"/>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265" name="文本框 50"/>
                    <p:cNvSpPr txBox="1"/>
                    <p:nvPr/>
                  </p:nvSpPr>
                  <p:spPr>
                    <a:xfrm>
                      <a:off x="8575405" y="1418824"/>
                      <a:ext cx="669788" cy="197385"/>
                    </a:xfrm>
                    <a:prstGeom prst="rect">
                      <a:avLst/>
                    </a:prstGeom>
                    <a:noFill/>
                    <a:ln w="12700" cap="flat">
                      <a:noFill/>
                      <a:miter lim="400000"/>
                    </a:ln>
                    <a:effectLst/>
                  </p:spPr>
                  <p:txBody>
                    <a:bodyPr wrap="square" lIns="0" tIns="0" rIns="0" bIns="0" numCol="1" anchor="t">
                      <a:spAutoFit/>
                    </a:bodyPr>
                    <a:lstStyle>
                      <a:lvl1pPr>
                        <a:defRPr sz="1400" b="1"/>
                      </a:lvl1pPr>
                    </a:lstStyle>
                    <a:p>
                      <a:r>
                        <a:t>** </a:t>
                      </a:r>
                    </a:p>
                  </p:txBody>
                </p:sp>
                <p:sp>
                  <p:nvSpPr>
                    <p:cNvPr id="266" name="文本框 57"/>
                    <p:cNvSpPr txBox="1"/>
                    <p:nvPr/>
                  </p:nvSpPr>
                  <p:spPr>
                    <a:xfrm rot="16200000">
                      <a:off x="8661043" y="3590640"/>
                      <a:ext cx="215265" cy="1725676"/>
                    </a:xfrm>
                    <a:prstGeom prst="rect">
                      <a:avLst/>
                    </a:prstGeom>
                    <a:noFill/>
                    <a:ln w="12700" cap="flat">
                      <a:noFill/>
                      <a:miter lim="400000"/>
                    </a:ln>
                    <a:effectLst/>
                  </p:spPr>
                  <p:txBody>
                    <a:bodyPr vert="eaVert" wrap="square" lIns="0" tIns="0" rIns="0" bIns="0" numCol="1" anchor="t">
                      <a:spAutoFit/>
                    </a:bodyPr>
                    <a:lstStyle>
                      <a:lvl1pPr>
                        <a:defRPr sz="1200">
                          <a:latin typeface="+mj-lt"/>
                          <a:ea typeface="+mj-ea"/>
                          <a:cs typeface="+mj-cs"/>
                          <a:sym typeface="Gill Sans"/>
                        </a:defRPr>
                      </a:lvl1pPr>
                    </a:lstStyle>
                    <a:p>
                      <a:r>
                        <a:rPr sz="1400">
                          <a:latin typeface="Arial" panose="020B0604020202020204" pitchFamily="34" charset="0"/>
                          <a:cs typeface="Arial" panose="020B0604020202020204" pitchFamily="34" charset="0"/>
                        </a:rPr>
                        <a:t>Whole Session</a:t>
                      </a:r>
                    </a:p>
                  </p:txBody>
                </p:sp>
              </p:grpSp>
              <p:sp>
                <p:nvSpPr>
                  <p:cNvPr id="268" name="Text Box 3"/>
                  <p:cNvSpPr txBox="1"/>
                  <p:nvPr/>
                </p:nvSpPr>
                <p:spPr>
                  <a:xfrm rot="16200000">
                    <a:off x="6532741" y="2222607"/>
                    <a:ext cx="1041137" cy="350659"/>
                  </a:xfrm>
                  <a:prstGeom prst="rect">
                    <a:avLst/>
                  </a:prstGeom>
                  <a:noFill/>
                  <a:ln w="12700" cap="flat">
                    <a:noFill/>
                    <a:miter lim="400000"/>
                  </a:ln>
                  <a:effectLst/>
                </p:spPr>
                <p:txBody>
                  <a:bodyPr wrap="square" lIns="45718" tIns="45718" rIns="45718" bIns="45718" numCol="1" anchor="t">
                    <a:spAutoFit/>
                  </a:bodyPr>
                  <a:lstStyle>
                    <a:lvl1pPr>
                      <a:defRPr sz="1800" b="1"/>
                    </a:lvl1pPr>
                  </a:lstStyle>
                  <a:p>
                    <a:r>
                      <a:t>AUC</a:t>
                    </a:r>
                  </a:p>
                </p:txBody>
              </p:sp>
            </p:grpSp>
            <p:sp>
              <p:nvSpPr>
                <p:cNvPr id="270" name="TextBox 13"/>
                <p:cNvSpPr txBox="1"/>
                <p:nvPr/>
              </p:nvSpPr>
              <p:spPr>
                <a:xfrm>
                  <a:off x="2813344" y="11973067"/>
                  <a:ext cx="2833358" cy="288820"/>
                </a:xfrm>
                <a:prstGeom prst="rect">
                  <a:avLst/>
                </a:prstGeom>
                <a:noFill/>
                <a:ln w="12700" cap="flat">
                  <a:noFill/>
                  <a:miter lim="400000"/>
                </a:ln>
                <a:effectLst/>
              </p:spPr>
              <p:txBody>
                <a:bodyPr wrap="square" lIns="45718" tIns="45718" rIns="45718" bIns="45718" numCol="1" anchor="t">
                  <a:spAutoFit/>
                </a:bodyPr>
                <a:lstStyle>
                  <a:lvl1pPr>
                    <a:defRPr sz="1400" b="1"/>
                  </a:lvl1pPr>
                </a:lstStyle>
                <a:p>
                  <a:r>
                    <a:t>Insulin secretion</a:t>
                  </a:r>
                </a:p>
              </p:txBody>
            </p:sp>
            <p:sp>
              <p:nvSpPr>
                <p:cNvPr id="271" name="TextBox 14"/>
                <p:cNvSpPr txBox="1"/>
                <p:nvPr/>
              </p:nvSpPr>
              <p:spPr>
                <a:xfrm>
                  <a:off x="2893389" y="16741251"/>
                  <a:ext cx="2978144" cy="288820"/>
                </a:xfrm>
                <a:prstGeom prst="rect">
                  <a:avLst/>
                </a:prstGeom>
                <a:noFill/>
                <a:ln w="12700" cap="flat">
                  <a:noFill/>
                  <a:miter lim="400000"/>
                </a:ln>
                <a:effectLst/>
              </p:spPr>
              <p:txBody>
                <a:bodyPr wrap="square" lIns="45718" tIns="45718" rIns="45718" bIns="45718" numCol="1" anchor="t">
                  <a:spAutoFit/>
                </a:bodyPr>
                <a:lstStyle>
                  <a:lvl1pPr>
                    <a:defRPr sz="1400" b="1"/>
                  </a:lvl1pPr>
                </a:lstStyle>
                <a:p>
                  <a:r>
                    <a:t>Glucagon secretion</a:t>
                  </a:r>
                </a:p>
              </p:txBody>
            </p:sp>
            <p:sp>
              <p:nvSpPr>
                <p:cNvPr id="272" name="直接连接符 14"/>
                <p:cNvSpPr/>
                <p:nvPr/>
              </p:nvSpPr>
              <p:spPr>
                <a:xfrm flipV="1">
                  <a:off x="8583644" y="13306608"/>
                  <a:ext cx="333129" cy="3323"/>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273" name="文本框 15"/>
                <p:cNvSpPr txBox="1"/>
                <p:nvPr/>
              </p:nvSpPr>
              <p:spPr>
                <a:xfrm>
                  <a:off x="8418846" y="13086198"/>
                  <a:ext cx="669788" cy="197384"/>
                </a:xfrm>
                <a:prstGeom prst="rect">
                  <a:avLst/>
                </a:prstGeom>
                <a:noFill/>
                <a:ln w="12700" cap="flat">
                  <a:noFill/>
                  <a:miter lim="400000"/>
                </a:ln>
                <a:effectLst/>
              </p:spPr>
              <p:txBody>
                <a:bodyPr wrap="square" lIns="0" tIns="0" rIns="0" bIns="0" numCol="1" anchor="t">
                  <a:spAutoFit/>
                </a:bodyPr>
                <a:lstStyle>
                  <a:lvl1pPr>
                    <a:defRPr sz="1400" b="1"/>
                  </a:lvl1pPr>
                </a:lstStyle>
                <a:p>
                  <a:r>
                    <a:t>* </a:t>
                  </a:r>
                </a:p>
              </p:txBody>
            </p:sp>
            <p:sp>
              <p:nvSpPr>
                <p:cNvPr id="274" name="文本框 24"/>
                <p:cNvSpPr txBox="1"/>
                <p:nvPr/>
              </p:nvSpPr>
              <p:spPr>
                <a:xfrm>
                  <a:off x="8927367" y="17564191"/>
                  <a:ext cx="669788" cy="197384"/>
                </a:xfrm>
                <a:prstGeom prst="rect">
                  <a:avLst/>
                </a:prstGeom>
                <a:noFill/>
                <a:ln w="12700" cap="flat">
                  <a:noFill/>
                  <a:miter lim="400000"/>
                </a:ln>
                <a:effectLst/>
              </p:spPr>
              <p:txBody>
                <a:bodyPr wrap="square" lIns="0" tIns="0" rIns="0" bIns="0" numCol="1" anchor="t">
                  <a:spAutoFit/>
                </a:bodyPr>
                <a:lstStyle/>
                <a:p>
                  <a:pPr>
                    <a:defRPr sz="1400" b="1"/>
                  </a:pPr>
                  <a:r>
                    <a:t>*</a:t>
                  </a:r>
                  <a:r>
                    <a:rPr b="0"/>
                    <a:t> </a:t>
                  </a:r>
                </a:p>
              </p:txBody>
            </p:sp>
            <p:sp>
              <p:nvSpPr>
                <p:cNvPr id="275" name="直接连接符 25"/>
                <p:cNvSpPr/>
                <p:nvPr/>
              </p:nvSpPr>
              <p:spPr>
                <a:xfrm flipV="1">
                  <a:off x="9159262" y="17731439"/>
                  <a:ext cx="333129" cy="3323"/>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276" name="文本框 28"/>
                <p:cNvSpPr txBox="1"/>
                <p:nvPr/>
              </p:nvSpPr>
              <p:spPr>
                <a:xfrm rot="13080000">
                  <a:off x="8016909" y="15376663"/>
                  <a:ext cx="184150" cy="997941"/>
                </a:xfrm>
                <a:prstGeom prst="rect">
                  <a:avLst/>
                </a:prstGeom>
                <a:noFill/>
                <a:ln w="12700" cap="flat">
                  <a:noFill/>
                  <a:miter lim="400000"/>
                </a:ln>
                <a:effectLst/>
              </p:spPr>
              <p:txBody>
                <a:bodyPr vert="eaVert" wrap="square" lIns="0" tIns="0" rIns="0" bIns="0" numCol="1" anchor="t">
                  <a:spAutoFit/>
                </a:bodyPr>
                <a:lstStyle>
                  <a:lvl1pPr>
                    <a:defRPr sz="1000">
                      <a:latin typeface="+mj-lt"/>
                      <a:ea typeface="+mj-ea"/>
                      <a:cs typeface="+mj-cs"/>
                      <a:sym typeface="Gill Sans"/>
                    </a:defRPr>
                  </a:lvl1pPr>
                </a:lstStyle>
                <a:p>
                  <a:r>
                    <a:rPr sz="1200">
                      <a:latin typeface="Arial" panose="020B0604020202020204" pitchFamily="34" charset="0"/>
                      <a:cs typeface="Arial" panose="020B0604020202020204" pitchFamily="34" charset="0"/>
                    </a:rPr>
                    <a:t>2.8mMG</a:t>
                  </a:r>
                </a:p>
              </p:txBody>
            </p:sp>
            <p:sp>
              <p:nvSpPr>
                <p:cNvPr id="277" name="文本框 29"/>
                <p:cNvSpPr txBox="1"/>
                <p:nvPr/>
              </p:nvSpPr>
              <p:spPr>
                <a:xfrm rot="13080000">
                  <a:off x="8631372" y="15630302"/>
                  <a:ext cx="184150" cy="621360"/>
                </a:xfrm>
                <a:prstGeom prst="rect">
                  <a:avLst/>
                </a:prstGeom>
                <a:noFill/>
                <a:ln w="12700" cap="flat">
                  <a:noFill/>
                  <a:miter lim="400000"/>
                </a:ln>
                <a:effectLst/>
              </p:spPr>
              <p:txBody>
                <a:bodyPr vert="eaVert" wrap="square" lIns="0" tIns="0" rIns="0" bIns="0" numCol="1" anchor="t">
                  <a:spAutoFit/>
                </a:bodyPr>
                <a:lstStyle>
                  <a:lvl1pPr>
                    <a:defRPr sz="1000">
                      <a:latin typeface="+mj-lt"/>
                      <a:ea typeface="+mj-ea"/>
                      <a:cs typeface="+mj-cs"/>
                      <a:sym typeface="Gill Sans"/>
                    </a:defRPr>
                  </a:lvl1pPr>
                </a:lstStyle>
                <a:p>
                  <a:r>
                    <a:rPr sz="1200">
                      <a:latin typeface="Arial" panose="020B0604020202020204" pitchFamily="34" charset="0"/>
                      <a:cs typeface="Arial" panose="020B0604020202020204" pitchFamily="34" charset="0"/>
                    </a:rPr>
                    <a:t>10mMG</a:t>
                  </a:r>
                </a:p>
              </p:txBody>
            </p:sp>
            <p:sp>
              <p:nvSpPr>
                <p:cNvPr id="278" name="文本框 30"/>
                <p:cNvSpPr txBox="1"/>
                <p:nvPr/>
              </p:nvSpPr>
              <p:spPr>
                <a:xfrm rot="13080000">
                  <a:off x="9151665" y="15488530"/>
                  <a:ext cx="184150" cy="997942"/>
                </a:xfrm>
                <a:prstGeom prst="rect">
                  <a:avLst/>
                </a:prstGeom>
                <a:noFill/>
                <a:ln w="12700" cap="flat">
                  <a:noFill/>
                  <a:miter lim="400000"/>
                </a:ln>
                <a:effectLst/>
              </p:spPr>
              <p:txBody>
                <a:bodyPr vert="eaVert" wrap="square" lIns="0" tIns="0" rIns="0" bIns="0" numCol="1" anchor="t">
                  <a:spAutoFit/>
                </a:bodyPr>
                <a:lstStyle>
                  <a:lvl1pPr>
                    <a:defRPr sz="1000">
                      <a:latin typeface="+mj-lt"/>
                      <a:ea typeface="+mj-ea"/>
                      <a:cs typeface="+mj-cs"/>
                      <a:sym typeface="Gill Sans"/>
                    </a:defRPr>
                  </a:lvl1pPr>
                </a:lstStyle>
                <a:p>
                  <a:r>
                    <a:rPr sz="1200">
                      <a:latin typeface="Arial" panose="020B0604020202020204" pitchFamily="34" charset="0"/>
                      <a:cs typeface="Arial" panose="020B0604020202020204" pitchFamily="34" charset="0"/>
                    </a:rPr>
                    <a:t>1mMG</a:t>
                  </a:r>
                </a:p>
              </p:txBody>
            </p:sp>
            <p:sp>
              <p:nvSpPr>
                <p:cNvPr id="279" name="文本框 31"/>
                <p:cNvSpPr txBox="1"/>
                <p:nvPr/>
              </p:nvSpPr>
              <p:spPr>
                <a:xfrm rot="13080000">
                  <a:off x="9578962" y="15463674"/>
                  <a:ext cx="184150" cy="1395566"/>
                </a:xfrm>
                <a:prstGeom prst="rect">
                  <a:avLst/>
                </a:prstGeom>
                <a:noFill/>
                <a:ln w="12700" cap="flat">
                  <a:noFill/>
                  <a:miter lim="400000"/>
                </a:ln>
                <a:effectLst/>
              </p:spPr>
              <p:txBody>
                <a:bodyPr vert="eaVert" wrap="square" lIns="0" tIns="0" rIns="0" bIns="0" numCol="1" anchor="t">
                  <a:spAutoFit/>
                </a:bodyPr>
                <a:lstStyle>
                  <a:lvl1pPr>
                    <a:defRPr sz="1000">
                      <a:latin typeface="+mj-lt"/>
                      <a:ea typeface="+mj-ea"/>
                      <a:cs typeface="+mj-cs"/>
                      <a:sym typeface="Gill Sans"/>
                    </a:defRPr>
                  </a:lvl1pPr>
                </a:lstStyle>
                <a:p>
                  <a:r>
                    <a:rPr sz="1200">
                      <a:latin typeface="Arial" panose="020B0604020202020204" pitchFamily="34" charset="0"/>
                      <a:cs typeface="Arial" panose="020B0604020202020204" pitchFamily="34" charset="0"/>
                    </a:rPr>
                    <a:t>1mMG+30nMSST</a:t>
                  </a:r>
                </a:p>
              </p:txBody>
            </p:sp>
            <p:sp>
              <p:nvSpPr>
                <p:cNvPr id="280" name="文本框 32"/>
                <p:cNvSpPr txBox="1"/>
                <p:nvPr/>
              </p:nvSpPr>
              <p:spPr>
                <a:xfrm rot="13080000">
                  <a:off x="10166351" y="15496901"/>
                  <a:ext cx="184150" cy="1353478"/>
                </a:xfrm>
                <a:prstGeom prst="rect">
                  <a:avLst/>
                </a:prstGeom>
                <a:noFill/>
                <a:ln w="12700" cap="flat">
                  <a:noFill/>
                  <a:miter lim="400000"/>
                </a:ln>
                <a:effectLst/>
              </p:spPr>
              <p:txBody>
                <a:bodyPr vert="eaVert" wrap="square" lIns="0" tIns="0" rIns="0" bIns="0" numCol="1" anchor="t">
                  <a:spAutoFit/>
                </a:bodyPr>
                <a:lstStyle>
                  <a:lvl1pPr>
                    <a:defRPr sz="1000">
                      <a:latin typeface="+mj-lt"/>
                      <a:ea typeface="+mj-ea"/>
                      <a:cs typeface="+mj-cs"/>
                      <a:sym typeface="Gill Sans"/>
                    </a:defRPr>
                  </a:lvl1pPr>
                </a:lstStyle>
                <a:p>
                  <a:r>
                    <a:rPr sz="1200">
                      <a:latin typeface="Arial" panose="020B0604020202020204" pitchFamily="34" charset="0"/>
                      <a:cs typeface="Arial" panose="020B0604020202020204" pitchFamily="34" charset="0"/>
                    </a:rPr>
                    <a:t>10mMG+30nMSST</a:t>
                  </a:r>
                </a:p>
              </p:txBody>
            </p:sp>
            <p:sp>
              <p:nvSpPr>
                <p:cNvPr id="281" name="文本框 33"/>
                <p:cNvSpPr txBox="1"/>
                <p:nvPr/>
              </p:nvSpPr>
              <p:spPr>
                <a:xfrm rot="13080000">
                  <a:off x="8113177" y="20005233"/>
                  <a:ext cx="184150" cy="997941"/>
                </a:xfrm>
                <a:prstGeom prst="rect">
                  <a:avLst/>
                </a:prstGeom>
                <a:noFill/>
                <a:ln w="12700" cap="flat">
                  <a:noFill/>
                  <a:miter lim="400000"/>
                </a:ln>
                <a:effectLst/>
              </p:spPr>
              <p:txBody>
                <a:bodyPr vert="eaVert" wrap="square" lIns="0" tIns="0" rIns="0" bIns="0" numCol="1" anchor="t">
                  <a:spAutoFit/>
                </a:bodyPr>
                <a:lstStyle>
                  <a:lvl1pPr>
                    <a:defRPr sz="800">
                      <a:latin typeface="+mj-lt"/>
                      <a:ea typeface="+mj-ea"/>
                      <a:cs typeface="+mj-cs"/>
                      <a:sym typeface="Gill Sans"/>
                    </a:defRPr>
                  </a:lvl1pPr>
                </a:lstStyle>
                <a:p>
                  <a:r>
                    <a:rPr sz="1200">
                      <a:latin typeface="Arial" panose="020B0604020202020204" pitchFamily="34" charset="0"/>
                      <a:cs typeface="Arial" panose="020B0604020202020204" pitchFamily="34" charset="0"/>
                    </a:rPr>
                    <a:t>2.8mMG</a:t>
                  </a:r>
                </a:p>
              </p:txBody>
            </p:sp>
            <p:sp>
              <p:nvSpPr>
                <p:cNvPr id="282" name="文本框 34"/>
                <p:cNvSpPr txBox="1"/>
                <p:nvPr/>
              </p:nvSpPr>
              <p:spPr>
                <a:xfrm rot="13080000">
                  <a:off x="8598038" y="20035447"/>
                  <a:ext cx="184150" cy="997941"/>
                </a:xfrm>
                <a:prstGeom prst="rect">
                  <a:avLst/>
                </a:prstGeom>
                <a:noFill/>
                <a:ln w="12700" cap="flat">
                  <a:noFill/>
                  <a:miter lim="400000"/>
                </a:ln>
                <a:effectLst/>
              </p:spPr>
              <p:txBody>
                <a:bodyPr vert="eaVert" wrap="square" lIns="0" tIns="0" rIns="0" bIns="0" numCol="1" anchor="t">
                  <a:spAutoFit/>
                </a:bodyPr>
                <a:lstStyle>
                  <a:lvl1pPr>
                    <a:defRPr sz="800">
                      <a:latin typeface="+mj-lt"/>
                      <a:ea typeface="+mj-ea"/>
                      <a:cs typeface="+mj-cs"/>
                      <a:sym typeface="Gill Sans"/>
                    </a:defRPr>
                  </a:lvl1pPr>
                </a:lstStyle>
                <a:p>
                  <a:r>
                    <a:rPr sz="1200">
                      <a:latin typeface="Arial" panose="020B0604020202020204" pitchFamily="34" charset="0"/>
                      <a:cs typeface="Arial" panose="020B0604020202020204" pitchFamily="34" charset="0"/>
                    </a:rPr>
                    <a:t>10mMG</a:t>
                  </a:r>
                </a:p>
              </p:txBody>
            </p:sp>
            <p:sp>
              <p:nvSpPr>
                <p:cNvPr id="283" name="文本框 35"/>
                <p:cNvSpPr txBox="1"/>
                <p:nvPr/>
              </p:nvSpPr>
              <p:spPr>
                <a:xfrm rot="13080000">
                  <a:off x="9189701" y="19960471"/>
                  <a:ext cx="184150" cy="997941"/>
                </a:xfrm>
                <a:prstGeom prst="rect">
                  <a:avLst/>
                </a:prstGeom>
                <a:noFill/>
                <a:ln w="12700" cap="flat">
                  <a:noFill/>
                  <a:miter lim="400000"/>
                </a:ln>
                <a:effectLst/>
              </p:spPr>
              <p:txBody>
                <a:bodyPr vert="eaVert" wrap="square" lIns="0" tIns="0" rIns="0" bIns="0" numCol="1" anchor="t">
                  <a:spAutoFit/>
                </a:bodyPr>
                <a:lstStyle>
                  <a:lvl1pPr>
                    <a:defRPr sz="800">
                      <a:latin typeface="+mj-lt"/>
                      <a:ea typeface="+mj-ea"/>
                      <a:cs typeface="+mj-cs"/>
                      <a:sym typeface="Gill Sans"/>
                    </a:defRPr>
                  </a:lvl1pPr>
                </a:lstStyle>
                <a:p>
                  <a:r>
                    <a:rPr>
                      <a:latin typeface="Arial" panose="020B0604020202020204" pitchFamily="34" charset="0"/>
                      <a:cs typeface="Arial" panose="020B0604020202020204" pitchFamily="34" charset="0"/>
                    </a:rPr>
                    <a:t>l</a:t>
                  </a:r>
                  <a:r>
                    <a:rPr sz="1200">
                      <a:latin typeface="Arial" panose="020B0604020202020204" pitchFamily="34" charset="0"/>
                      <a:cs typeface="Arial" panose="020B0604020202020204" pitchFamily="34" charset="0"/>
                    </a:rPr>
                    <a:t>1mMG</a:t>
                  </a:r>
                </a:p>
              </p:txBody>
            </p:sp>
            <p:sp>
              <p:nvSpPr>
                <p:cNvPr id="284" name="文本框 36"/>
                <p:cNvSpPr txBox="1"/>
                <p:nvPr/>
              </p:nvSpPr>
              <p:spPr>
                <a:xfrm rot="13080000">
                  <a:off x="9550328" y="20083537"/>
                  <a:ext cx="184150" cy="1334649"/>
                </a:xfrm>
                <a:prstGeom prst="rect">
                  <a:avLst/>
                </a:prstGeom>
                <a:noFill/>
                <a:ln w="12700" cap="flat">
                  <a:noFill/>
                  <a:miter lim="400000"/>
                </a:ln>
                <a:effectLst/>
              </p:spPr>
              <p:txBody>
                <a:bodyPr vert="eaVert" wrap="square" lIns="0" tIns="0" rIns="0" bIns="0" numCol="1" anchor="t">
                  <a:spAutoFit/>
                </a:bodyPr>
                <a:lstStyle>
                  <a:lvl1pPr>
                    <a:defRPr sz="800">
                      <a:latin typeface="+mj-lt"/>
                      <a:ea typeface="+mj-ea"/>
                      <a:cs typeface="+mj-cs"/>
                      <a:sym typeface="Gill Sans"/>
                    </a:defRPr>
                  </a:lvl1pPr>
                </a:lstStyle>
                <a:p>
                  <a:r>
                    <a:rPr sz="1200">
                      <a:latin typeface="Arial" panose="020B0604020202020204" pitchFamily="34" charset="0"/>
                      <a:cs typeface="Arial" panose="020B0604020202020204" pitchFamily="34" charset="0"/>
                    </a:rPr>
                    <a:t>1mMG+30nMSST</a:t>
                  </a:r>
                </a:p>
              </p:txBody>
            </p:sp>
            <p:sp>
              <p:nvSpPr>
                <p:cNvPr id="285" name="直接连接符 38"/>
                <p:cNvSpPr/>
                <p:nvPr/>
              </p:nvSpPr>
              <p:spPr>
                <a:xfrm flipV="1">
                  <a:off x="1466706" y="14203758"/>
                  <a:ext cx="400225" cy="3323"/>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286" name="文本框 39"/>
                <p:cNvSpPr txBox="1"/>
                <p:nvPr/>
              </p:nvSpPr>
              <p:spPr>
                <a:xfrm>
                  <a:off x="1358410" y="13846006"/>
                  <a:ext cx="687445" cy="172815"/>
                </a:xfrm>
                <a:prstGeom prst="rect">
                  <a:avLst/>
                </a:prstGeom>
                <a:noFill/>
                <a:ln w="12700" cap="flat">
                  <a:noFill/>
                  <a:miter lim="400000"/>
                </a:ln>
                <a:effectLst/>
              </p:spPr>
              <p:txBody>
                <a:bodyPr wrap="square" lIns="0" tIns="0" rIns="0" bIns="0" numCol="1" anchor="t">
                  <a:spAutoFit/>
                </a:bodyPr>
                <a:lstStyle>
                  <a:lvl1pPr>
                    <a:defRPr sz="1200"/>
                  </a:lvl1pPr>
                </a:lstStyle>
                <a:p>
                  <a:r>
                    <a:t>2.8mMG</a:t>
                  </a:r>
                </a:p>
              </p:txBody>
            </p:sp>
            <p:sp>
              <p:nvSpPr>
                <p:cNvPr id="287" name="文本框 40"/>
                <p:cNvSpPr txBox="1"/>
                <p:nvPr/>
              </p:nvSpPr>
              <p:spPr>
                <a:xfrm rot="13080000">
                  <a:off x="10054014" y="20105380"/>
                  <a:ext cx="184150" cy="1354585"/>
                </a:xfrm>
                <a:prstGeom prst="rect">
                  <a:avLst/>
                </a:prstGeom>
                <a:noFill/>
                <a:ln w="12700" cap="flat">
                  <a:noFill/>
                  <a:miter lim="400000"/>
                </a:ln>
                <a:effectLst/>
              </p:spPr>
              <p:txBody>
                <a:bodyPr vert="eaVert" wrap="square" lIns="0" tIns="0" rIns="0" bIns="0" numCol="1" anchor="t">
                  <a:spAutoFit/>
                </a:bodyPr>
                <a:lstStyle>
                  <a:lvl1pPr>
                    <a:defRPr sz="800">
                      <a:latin typeface="+mj-lt"/>
                      <a:ea typeface="+mj-ea"/>
                      <a:cs typeface="+mj-cs"/>
                      <a:sym typeface="Gill Sans"/>
                    </a:defRPr>
                  </a:lvl1pPr>
                </a:lstStyle>
                <a:p>
                  <a:r>
                    <a:rPr sz="1200">
                      <a:latin typeface="Arial" panose="020B0604020202020204" pitchFamily="34" charset="0"/>
                      <a:cs typeface="Arial" panose="020B0604020202020204" pitchFamily="34" charset="0"/>
                    </a:rPr>
                    <a:t>10mMG+30nMSST</a:t>
                  </a:r>
                </a:p>
              </p:txBody>
            </p:sp>
            <p:sp>
              <p:nvSpPr>
                <p:cNvPr id="288" name="直接连接符 41"/>
                <p:cNvSpPr/>
                <p:nvPr/>
              </p:nvSpPr>
              <p:spPr>
                <a:xfrm flipV="1">
                  <a:off x="2008186" y="13105027"/>
                  <a:ext cx="972311" cy="3323"/>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289" name="文本框 42"/>
                <p:cNvSpPr txBox="1"/>
                <p:nvPr/>
              </p:nvSpPr>
              <p:spPr>
                <a:xfrm>
                  <a:off x="2122368" y="9549656"/>
                  <a:ext cx="918163" cy="172815"/>
                </a:xfrm>
                <a:prstGeom prst="rect">
                  <a:avLst/>
                </a:prstGeom>
                <a:noFill/>
                <a:ln w="12700" cap="flat">
                  <a:noFill/>
                  <a:miter lim="400000"/>
                </a:ln>
                <a:effectLst/>
              </p:spPr>
              <p:txBody>
                <a:bodyPr wrap="square" lIns="0" tIns="0" rIns="0" bIns="0" numCol="1" anchor="t">
                  <a:spAutoFit/>
                </a:bodyPr>
                <a:lstStyle>
                  <a:lvl1pPr>
                    <a:defRPr sz="1200"/>
                  </a:lvl1pPr>
                </a:lstStyle>
                <a:p>
                  <a:r>
                    <a:t>10mMG</a:t>
                  </a:r>
                </a:p>
              </p:txBody>
            </p:sp>
            <p:sp>
              <p:nvSpPr>
                <p:cNvPr id="290" name="文本框 43"/>
                <p:cNvSpPr txBox="1"/>
                <p:nvPr/>
              </p:nvSpPr>
              <p:spPr>
                <a:xfrm>
                  <a:off x="3300677" y="13306607"/>
                  <a:ext cx="918163" cy="172816"/>
                </a:xfrm>
                <a:prstGeom prst="rect">
                  <a:avLst/>
                </a:prstGeom>
                <a:noFill/>
                <a:ln w="12700" cap="flat">
                  <a:noFill/>
                  <a:miter lim="400000"/>
                </a:ln>
                <a:effectLst/>
              </p:spPr>
              <p:txBody>
                <a:bodyPr wrap="square" lIns="0" tIns="0" rIns="0" bIns="0" numCol="1" anchor="t">
                  <a:spAutoFit/>
                </a:bodyPr>
                <a:lstStyle>
                  <a:lvl1pPr>
                    <a:defRPr sz="1200"/>
                  </a:lvl1pPr>
                </a:lstStyle>
                <a:p>
                  <a:r>
                    <a:t>1mMG</a:t>
                  </a:r>
                </a:p>
              </p:txBody>
            </p:sp>
            <p:sp>
              <p:nvSpPr>
                <p:cNvPr id="291" name="直接连接符 44"/>
                <p:cNvSpPr/>
                <p:nvPr/>
              </p:nvSpPr>
              <p:spPr>
                <a:xfrm flipV="1">
                  <a:off x="3106450" y="13490468"/>
                  <a:ext cx="1332514" cy="3323"/>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292" name="直接连接符 45"/>
                <p:cNvSpPr/>
                <p:nvPr/>
              </p:nvSpPr>
              <p:spPr>
                <a:xfrm flipV="1">
                  <a:off x="4580219" y="14099645"/>
                  <a:ext cx="683914" cy="3323"/>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293" name="文本框 46"/>
                <p:cNvSpPr txBox="1"/>
                <p:nvPr/>
              </p:nvSpPr>
              <p:spPr>
                <a:xfrm>
                  <a:off x="4179994" y="13827176"/>
                  <a:ext cx="1392547" cy="172815"/>
                </a:xfrm>
                <a:prstGeom prst="rect">
                  <a:avLst/>
                </a:prstGeom>
                <a:noFill/>
                <a:ln w="12700" cap="flat">
                  <a:noFill/>
                  <a:miter lim="400000"/>
                </a:ln>
                <a:effectLst/>
              </p:spPr>
              <p:txBody>
                <a:bodyPr wrap="square" lIns="0" tIns="0" rIns="0" bIns="0" numCol="1" anchor="t">
                  <a:spAutoFit/>
                </a:bodyPr>
                <a:lstStyle>
                  <a:lvl1pPr>
                    <a:defRPr sz="1200"/>
                  </a:lvl1pPr>
                </a:lstStyle>
                <a:p>
                  <a:r>
                    <a:t>1mMG+30nMSST</a:t>
                  </a:r>
                </a:p>
              </p:txBody>
            </p:sp>
            <p:sp>
              <p:nvSpPr>
                <p:cNvPr id="294" name="直接连接符 47"/>
                <p:cNvSpPr/>
                <p:nvPr/>
              </p:nvSpPr>
              <p:spPr>
                <a:xfrm flipV="1">
                  <a:off x="5404211" y="14536036"/>
                  <a:ext cx="792211" cy="3323"/>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295" name="文本框 49"/>
                <p:cNvSpPr txBox="1"/>
                <p:nvPr/>
              </p:nvSpPr>
              <p:spPr>
                <a:xfrm>
                  <a:off x="5173494" y="14151700"/>
                  <a:ext cx="1317211" cy="172815"/>
                </a:xfrm>
                <a:prstGeom prst="rect">
                  <a:avLst/>
                </a:prstGeom>
                <a:noFill/>
                <a:ln w="12700" cap="flat">
                  <a:noFill/>
                  <a:miter lim="400000"/>
                </a:ln>
                <a:effectLst/>
              </p:spPr>
              <p:txBody>
                <a:bodyPr wrap="square" lIns="0" tIns="0" rIns="0" bIns="0" numCol="1" anchor="t">
                  <a:spAutoFit/>
                </a:bodyPr>
                <a:lstStyle>
                  <a:lvl1pPr>
                    <a:defRPr sz="1200"/>
                  </a:lvl1pPr>
                </a:lstStyle>
                <a:p>
                  <a:r>
                    <a:t>10mMG+30nMSST</a:t>
                  </a:r>
                </a:p>
              </p:txBody>
            </p:sp>
            <p:sp>
              <p:nvSpPr>
                <p:cNvPr id="296" name="Text Box 3"/>
                <p:cNvSpPr txBox="1"/>
                <p:nvPr/>
              </p:nvSpPr>
              <p:spPr>
                <a:xfrm rot="16200000">
                  <a:off x="6578649" y="13985233"/>
                  <a:ext cx="1041137" cy="350658"/>
                </a:xfrm>
                <a:prstGeom prst="rect">
                  <a:avLst/>
                </a:prstGeom>
                <a:noFill/>
                <a:ln w="12700" cap="flat">
                  <a:noFill/>
                  <a:miter lim="400000"/>
                </a:ln>
                <a:effectLst/>
              </p:spPr>
              <p:txBody>
                <a:bodyPr wrap="square" lIns="45718" tIns="45718" rIns="45718" bIns="45718" numCol="1" anchor="t">
                  <a:spAutoFit/>
                </a:bodyPr>
                <a:lstStyle>
                  <a:lvl1pPr>
                    <a:defRPr sz="1800" b="1"/>
                  </a:lvl1pPr>
                </a:lstStyle>
                <a:p>
                  <a:r>
                    <a:t>AUC</a:t>
                  </a:r>
                </a:p>
              </p:txBody>
            </p:sp>
            <p:sp>
              <p:nvSpPr>
                <p:cNvPr id="297" name="直接连接符 54"/>
                <p:cNvSpPr/>
                <p:nvPr/>
              </p:nvSpPr>
              <p:spPr>
                <a:xfrm flipV="1">
                  <a:off x="1493780" y="19187922"/>
                  <a:ext cx="612109" cy="3323"/>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298" name="直接连接符 58"/>
                <p:cNvSpPr/>
                <p:nvPr/>
              </p:nvSpPr>
              <p:spPr>
                <a:xfrm flipV="1">
                  <a:off x="2122368" y="18847890"/>
                  <a:ext cx="935820" cy="3323"/>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299" name="直接连接符 59"/>
                <p:cNvSpPr/>
                <p:nvPr/>
              </p:nvSpPr>
              <p:spPr>
                <a:xfrm flipV="1">
                  <a:off x="3193558" y="17540933"/>
                  <a:ext cx="1187727" cy="3323"/>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sp>
              <p:nvSpPr>
                <p:cNvPr id="300" name="直接连接符 61"/>
                <p:cNvSpPr/>
                <p:nvPr/>
              </p:nvSpPr>
              <p:spPr>
                <a:xfrm flipV="1">
                  <a:off x="4739132" y="18706119"/>
                  <a:ext cx="755719" cy="3323"/>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301" name="直接连接符 62"/>
                <p:cNvSpPr/>
                <p:nvPr/>
              </p:nvSpPr>
              <p:spPr>
                <a:xfrm flipV="1">
                  <a:off x="5564301" y="19502478"/>
                  <a:ext cx="683914" cy="3323"/>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302" name="文本框 63"/>
                <p:cNvSpPr txBox="1"/>
                <p:nvPr/>
              </p:nvSpPr>
              <p:spPr>
                <a:xfrm>
                  <a:off x="4450735" y="18493461"/>
                  <a:ext cx="1332514" cy="172816"/>
                </a:xfrm>
                <a:prstGeom prst="rect">
                  <a:avLst/>
                </a:prstGeom>
                <a:noFill/>
                <a:ln w="12700" cap="flat">
                  <a:noFill/>
                  <a:miter lim="400000"/>
                </a:ln>
                <a:effectLst/>
              </p:spPr>
              <p:txBody>
                <a:bodyPr wrap="square" lIns="0" tIns="0" rIns="0" bIns="0" numCol="1" anchor="t">
                  <a:spAutoFit/>
                </a:bodyPr>
                <a:lstStyle>
                  <a:lvl1pPr>
                    <a:defRPr sz="1200"/>
                  </a:lvl1pPr>
                </a:lstStyle>
                <a:p>
                  <a:r>
                    <a:t>1mMG+30nMSST</a:t>
                  </a:r>
                </a:p>
              </p:txBody>
            </p:sp>
            <p:sp>
              <p:nvSpPr>
                <p:cNvPr id="303" name="文本框 64"/>
                <p:cNvSpPr txBox="1"/>
                <p:nvPr/>
              </p:nvSpPr>
              <p:spPr>
                <a:xfrm>
                  <a:off x="5229996" y="19268775"/>
                  <a:ext cx="1590306" cy="172816"/>
                </a:xfrm>
                <a:prstGeom prst="rect">
                  <a:avLst/>
                </a:prstGeom>
                <a:noFill/>
                <a:ln w="12700" cap="flat">
                  <a:noFill/>
                  <a:miter lim="400000"/>
                </a:ln>
                <a:effectLst/>
              </p:spPr>
              <p:txBody>
                <a:bodyPr wrap="square" lIns="0" tIns="0" rIns="0" bIns="0" numCol="1" anchor="t">
                  <a:spAutoFit/>
                </a:bodyPr>
                <a:lstStyle>
                  <a:lvl1pPr>
                    <a:defRPr sz="1200"/>
                  </a:lvl1pPr>
                </a:lstStyle>
                <a:p>
                  <a:r>
                    <a:t>10mMG+30nMSST</a:t>
                  </a:r>
                </a:p>
              </p:txBody>
            </p:sp>
            <p:sp>
              <p:nvSpPr>
                <p:cNvPr id="304" name="文本框 43"/>
                <p:cNvSpPr txBox="1"/>
                <p:nvPr/>
              </p:nvSpPr>
              <p:spPr>
                <a:xfrm>
                  <a:off x="3345408" y="17314983"/>
                  <a:ext cx="918163" cy="172815"/>
                </a:xfrm>
                <a:prstGeom prst="rect">
                  <a:avLst/>
                </a:prstGeom>
                <a:noFill/>
                <a:ln w="12700" cap="flat">
                  <a:noFill/>
                  <a:miter lim="400000"/>
                </a:ln>
                <a:effectLst/>
              </p:spPr>
              <p:txBody>
                <a:bodyPr wrap="square" lIns="0" tIns="0" rIns="0" bIns="0" numCol="1" anchor="t">
                  <a:spAutoFit/>
                </a:bodyPr>
                <a:lstStyle>
                  <a:lvl1pPr>
                    <a:defRPr sz="1200"/>
                  </a:lvl1pPr>
                </a:lstStyle>
                <a:p>
                  <a:r>
                    <a:t>1mMG</a:t>
                  </a:r>
                </a:p>
              </p:txBody>
            </p:sp>
            <p:sp>
              <p:nvSpPr>
                <p:cNvPr id="305" name="文本框 42"/>
                <p:cNvSpPr txBox="1"/>
                <p:nvPr/>
              </p:nvSpPr>
              <p:spPr>
                <a:xfrm>
                  <a:off x="2103534" y="18629695"/>
                  <a:ext cx="918163" cy="172815"/>
                </a:xfrm>
                <a:prstGeom prst="rect">
                  <a:avLst/>
                </a:prstGeom>
                <a:noFill/>
                <a:ln w="12700" cap="flat">
                  <a:noFill/>
                  <a:miter lim="400000"/>
                </a:ln>
                <a:effectLst/>
              </p:spPr>
              <p:txBody>
                <a:bodyPr wrap="square" lIns="0" tIns="0" rIns="0" bIns="0" numCol="1" anchor="t">
                  <a:spAutoFit/>
                </a:bodyPr>
                <a:lstStyle>
                  <a:lvl1pPr>
                    <a:defRPr sz="1200"/>
                  </a:lvl1pPr>
                </a:lstStyle>
                <a:p>
                  <a:r>
                    <a:t>10mMG</a:t>
                  </a:r>
                </a:p>
              </p:txBody>
            </p:sp>
            <p:sp>
              <p:nvSpPr>
                <p:cNvPr id="306" name="文本框 39"/>
                <p:cNvSpPr txBox="1"/>
                <p:nvPr/>
              </p:nvSpPr>
              <p:spPr>
                <a:xfrm>
                  <a:off x="1453757" y="18996308"/>
                  <a:ext cx="687445" cy="172815"/>
                </a:xfrm>
                <a:prstGeom prst="rect">
                  <a:avLst/>
                </a:prstGeom>
                <a:noFill/>
                <a:ln w="12700" cap="flat">
                  <a:noFill/>
                  <a:miter lim="400000"/>
                </a:ln>
                <a:effectLst/>
              </p:spPr>
              <p:txBody>
                <a:bodyPr wrap="square" lIns="0" tIns="0" rIns="0" bIns="0" numCol="1" anchor="t">
                  <a:spAutoFit/>
                </a:bodyPr>
                <a:lstStyle>
                  <a:lvl1pPr>
                    <a:defRPr sz="1200"/>
                  </a:lvl1pPr>
                </a:lstStyle>
                <a:p>
                  <a:r>
                    <a:t>2.8mMG</a:t>
                  </a:r>
                </a:p>
              </p:txBody>
            </p:sp>
            <p:sp>
              <p:nvSpPr>
                <p:cNvPr id="307" name="Text Box 3"/>
                <p:cNvSpPr txBox="1"/>
                <p:nvPr/>
              </p:nvSpPr>
              <p:spPr>
                <a:xfrm rot="16200000">
                  <a:off x="6653985" y="18675884"/>
                  <a:ext cx="1041138" cy="350659"/>
                </a:xfrm>
                <a:prstGeom prst="rect">
                  <a:avLst/>
                </a:prstGeom>
                <a:noFill/>
                <a:ln w="12700" cap="flat">
                  <a:noFill/>
                  <a:miter lim="400000"/>
                </a:ln>
                <a:effectLst/>
              </p:spPr>
              <p:txBody>
                <a:bodyPr wrap="square" lIns="45718" tIns="45718" rIns="45718" bIns="45718" numCol="1" anchor="t">
                  <a:spAutoFit/>
                </a:bodyPr>
                <a:lstStyle>
                  <a:lvl1pPr>
                    <a:defRPr sz="1800" b="1"/>
                  </a:lvl1pPr>
                </a:lstStyle>
                <a:p>
                  <a:r>
                    <a:t>AUC</a:t>
                  </a:r>
                </a:p>
              </p:txBody>
            </p:sp>
            <p:sp>
              <p:nvSpPr>
                <p:cNvPr id="308" name="文本框 32"/>
                <p:cNvSpPr txBox="1"/>
                <p:nvPr/>
              </p:nvSpPr>
              <p:spPr>
                <a:xfrm rot="13080000">
                  <a:off x="731667" y="2538781"/>
                  <a:ext cx="259222" cy="1353478"/>
                </a:xfrm>
                <a:prstGeom prst="rect">
                  <a:avLst/>
                </a:prstGeom>
                <a:noFill/>
                <a:ln w="12700" cap="flat">
                  <a:noFill/>
                  <a:miter lim="400000"/>
                </a:ln>
                <a:effectLst/>
              </p:spPr>
              <p:txBody>
                <a:bodyPr vert="eaVert" wrap="square" lIns="0" tIns="0" rIns="0" bIns="0" numCol="1" anchor="t">
                  <a:spAutoFit/>
                </a:bodyPr>
                <a:lstStyle>
                  <a:lvl1pPr>
                    <a:defRPr sz="1800"/>
                  </a:lvl1pPr>
                </a:lstStyle>
                <a:p>
                  <a:r>
                    <a:t>Control</a:t>
                  </a:r>
                </a:p>
              </p:txBody>
            </p:sp>
            <p:sp>
              <p:nvSpPr>
                <p:cNvPr id="309" name="文本框 32"/>
                <p:cNvSpPr txBox="1"/>
                <p:nvPr/>
              </p:nvSpPr>
              <p:spPr>
                <a:xfrm rot="13080000">
                  <a:off x="1673127" y="2373090"/>
                  <a:ext cx="553998" cy="1668034"/>
                </a:xfrm>
                <a:prstGeom prst="rect">
                  <a:avLst/>
                </a:prstGeom>
                <a:noFill/>
                <a:ln w="12700" cap="flat">
                  <a:noFill/>
                  <a:miter lim="400000"/>
                </a:ln>
                <a:effectLst/>
              </p:spPr>
              <p:txBody>
                <a:bodyPr vert="eaVert" wrap="square" lIns="0" tIns="0" rIns="0" bIns="0" numCol="1" anchor="t">
                  <a:spAutoFit/>
                </a:bodyPr>
                <a:lstStyle>
                  <a:lvl1pPr>
                    <a:defRPr sz="1800"/>
                  </a:lvl1pPr>
                </a:lstStyle>
                <a:p>
                  <a:r>
                    <a:rPr lang="en-US" dirty="0" smtClean="0">
                      <a:latin typeface="Symbol" panose="05050102010706020507" pitchFamily="18" charset="2"/>
                    </a:rPr>
                    <a:t>d-</a:t>
                  </a:r>
                  <a:r>
                    <a:rPr dirty="0" smtClean="0"/>
                    <a:t> </a:t>
                  </a:r>
                  <a:r>
                    <a:rPr lang="en-US" dirty="0" smtClean="0"/>
                    <a:t>cell </a:t>
                  </a:r>
                </a:p>
                <a:p>
                  <a:r>
                    <a:rPr dirty="0" smtClean="0"/>
                    <a:t>S</a:t>
                  </a:r>
                  <a:r>
                    <a:rPr lang="en-US" dirty="0" smtClean="0"/>
                    <a:t>tx-1A</a:t>
                  </a:r>
                  <a:r>
                    <a:rPr dirty="0" smtClean="0"/>
                    <a:t> </a:t>
                  </a:r>
                  <a:r>
                    <a:rPr dirty="0"/>
                    <a:t>KD</a:t>
                  </a:r>
                </a:p>
              </p:txBody>
            </p:sp>
            <p:sp>
              <p:nvSpPr>
                <p:cNvPr id="310" name="直接连接符 38"/>
                <p:cNvSpPr/>
                <p:nvPr/>
              </p:nvSpPr>
              <p:spPr>
                <a:xfrm flipV="1">
                  <a:off x="1520854" y="9731303"/>
                  <a:ext cx="400225" cy="3323"/>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311" name="直接连接符 41"/>
                <p:cNvSpPr/>
                <p:nvPr/>
              </p:nvSpPr>
              <p:spPr>
                <a:xfrm flipV="1">
                  <a:off x="2103534" y="9721334"/>
                  <a:ext cx="972311" cy="3323"/>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312" name="直接连接符 44"/>
                <p:cNvSpPr/>
                <p:nvPr/>
              </p:nvSpPr>
              <p:spPr>
                <a:xfrm flipV="1">
                  <a:off x="3193558" y="9806619"/>
                  <a:ext cx="1332514" cy="3323"/>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313" name="直接连接符 45"/>
                <p:cNvSpPr/>
                <p:nvPr/>
              </p:nvSpPr>
              <p:spPr>
                <a:xfrm flipV="1">
                  <a:off x="4740309" y="9884150"/>
                  <a:ext cx="683914" cy="3323"/>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314" name="直接连接符 47"/>
                <p:cNvSpPr/>
                <p:nvPr/>
              </p:nvSpPr>
              <p:spPr>
                <a:xfrm flipV="1">
                  <a:off x="5647878" y="9883042"/>
                  <a:ext cx="792210" cy="3323"/>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315" name="文本框 39"/>
                <p:cNvSpPr txBox="1"/>
                <p:nvPr/>
              </p:nvSpPr>
              <p:spPr>
                <a:xfrm>
                  <a:off x="1365472" y="9500923"/>
                  <a:ext cx="687445" cy="172815"/>
                </a:xfrm>
                <a:prstGeom prst="rect">
                  <a:avLst/>
                </a:prstGeom>
                <a:noFill/>
                <a:ln w="12700" cap="flat">
                  <a:noFill/>
                  <a:miter lim="400000"/>
                </a:ln>
                <a:effectLst/>
              </p:spPr>
              <p:txBody>
                <a:bodyPr wrap="square" lIns="0" tIns="0" rIns="0" bIns="0" numCol="1" anchor="t">
                  <a:spAutoFit/>
                </a:bodyPr>
                <a:lstStyle>
                  <a:lvl1pPr>
                    <a:defRPr sz="1200"/>
                  </a:lvl1pPr>
                </a:lstStyle>
                <a:p>
                  <a:r>
                    <a:t>2.8mMG</a:t>
                  </a:r>
                </a:p>
              </p:txBody>
            </p:sp>
            <p:sp>
              <p:nvSpPr>
                <p:cNvPr id="316" name="文本框 43"/>
                <p:cNvSpPr txBox="1"/>
                <p:nvPr/>
              </p:nvSpPr>
              <p:spPr>
                <a:xfrm>
                  <a:off x="3328928" y="9566271"/>
                  <a:ext cx="918163" cy="172815"/>
                </a:xfrm>
                <a:prstGeom prst="rect">
                  <a:avLst/>
                </a:prstGeom>
                <a:noFill/>
                <a:ln w="12700" cap="flat">
                  <a:noFill/>
                  <a:miter lim="400000"/>
                </a:ln>
                <a:effectLst/>
              </p:spPr>
              <p:txBody>
                <a:bodyPr wrap="square" lIns="0" tIns="0" rIns="0" bIns="0" numCol="1" anchor="t">
                  <a:spAutoFit/>
                </a:bodyPr>
                <a:lstStyle>
                  <a:lvl1pPr>
                    <a:defRPr sz="1200"/>
                  </a:lvl1pPr>
                </a:lstStyle>
                <a:p>
                  <a:r>
                    <a:t>1mMG</a:t>
                  </a:r>
                </a:p>
              </p:txBody>
            </p:sp>
            <p:sp>
              <p:nvSpPr>
                <p:cNvPr id="317" name="文本框 46"/>
                <p:cNvSpPr txBox="1"/>
                <p:nvPr/>
              </p:nvSpPr>
              <p:spPr>
                <a:xfrm>
                  <a:off x="4337730" y="9622757"/>
                  <a:ext cx="1392547" cy="172815"/>
                </a:xfrm>
                <a:prstGeom prst="rect">
                  <a:avLst/>
                </a:prstGeom>
                <a:noFill/>
                <a:ln w="12700" cap="flat">
                  <a:noFill/>
                  <a:miter lim="400000"/>
                </a:ln>
                <a:effectLst/>
              </p:spPr>
              <p:txBody>
                <a:bodyPr wrap="square" lIns="0" tIns="0" rIns="0" bIns="0" numCol="1" anchor="t">
                  <a:spAutoFit/>
                </a:bodyPr>
                <a:lstStyle>
                  <a:lvl1pPr>
                    <a:defRPr sz="1200"/>
                  </a:lvl1pPr>
                </a:lstStyle>
                <a:p>
                  <a:r>
                    <a:t>1mMG+30nMSST</a:t>
                  </a:r>
                </a:p>
              </p:txBody>
            </p:sp>
            <p:sp>
              <p:nvSpPr>
                <p:cNvPr id="318" name="文本框 49"/>
                <p:cNvSpPr txBox="1"/>
                <p:nvPr/>
              </p:nvSpPr>
              <p:spPr>
                <a:xfrm>
                  <a:off x="5729100" y="9667061"/>
                  <a:ext cx="1317211" cy="172816"/>
                </a:xfrm>
                <a:prstGeom prst="rect">
                  <a:avLst/>
                </a:prstGeom>
                <a:noFill/>
                <a:ln w="12700" cap="flat">
                  <a:noFill/>
                  <a:miter lim="400000"/>
                </a:ln>
                <a:effectLst/>
              </p:spPr>
              <p:txBody>
                <a:bodyPr wrap="square" lIns="0" tIns="0" rIns="0" bIns="0" numCol="1" anchor="t">
                  <a:spAutoFit/>
                </a:bodyPr>
                <a:lstStyle>
                  <a:lvl1pPr>
                    <a:defRPr sz="1200"/>
                  </a:lvl1pPr>
                </a:lstStyle>
                <a:p>
                  <a:r>
                    <a:t>10mMG+30nMSST</a:t>
                  </a:r>
                </a:p>
              </p:txBody>
            </p:sp>
            <p:sp>
              <p:nvSpPr>
                <p:cNvPr id="319" name="文本框 32"/>
                <p:cNvSpPr txBox="1"/>
                <p:nvPr/>
              </p:nvSpPr>
              <p:spPr>
                <a:xfrm rot="10800000">
                  <a:off x="4870972" y="0"/>
                  <a:ext cx="259222" cy="1353477"/>
                </a:xfrm>
                <a:prstGeom prst="rect">
                  <a:avLst/>
                </a:prstGeom>
                <a:noFill/>
                <a:ln w="12700" cap="flat">
                  <a:noFill/>
                  <a:miter lim="400000"/>
                </a:ln>
                <a:effectLst/>
              </p:spPr>
              <p:txBody>
                <a:bodyPr vert="eaVert" wrap="square" lIns="0" tIns="0" rIns="0" bIns="0" numCol="1" anchor="t">
                  <a:spAutoFit/>
                </a:bodyPr>
                <a:lstStyle>
                  <a:lvl1pPr>
                    <a:defRPr sz="1800"/>
                  </a:lvl1pPr>
                </a:lstStyle>
                <a:p>
                  <a:r>
                    <a:t>Control</a:t>
                  </a:r>
                </a:p>
              </p:txBody>
            </p:sp>
            <p:sp>
              <p:nvSpPr>
                <p:cNvPr id="320" name="文本框 32"/>
                <p:cNvSpPr txBox="1"/>
                <p:nvPr/>
              </p:nvSpPr>
              <p:spPr>
                <a:xfrm rot="10800000">
                  <a:off x="4867440" y="1839710"/>
                  <a:ext cx="259223" cy="1668034"/>
                </a:xfrm>
                <a:prstGeom prst="rect">
                  <a:avLst/>
                </a:prstGeom>
                <a:noFill/>
                <a:ln w="12700" cap="flat">
                  <a:noFill/>
                  <a:miter lim="400000"/>
                </a:ln>
                <a:effectLst/>
              </p:spPr>
              <p:txBody>
                <a:bodyPr vert="eaVert" wrap="square" lIns="0" tIns="0" rIns="0" bIns="0" numCol="1" anchor="t">
                  <a:spAutoFit/>
                </a:bodyPr>
                <a:lstStyle>
                  <a:lvl1pPr>
                    <a:defRPr sz="1800"/>
                  </a:lvl1pPr>
                </a:lstStyle>
                <a:p>
                  <a:r>
                    <a:t>Delta S1A KD</a:t>
                  </a:r>
                </a:p>
              </p:txBody>
            </p:sp>
          </p:grpSp>
        </p:grpSp>
        <p:pic>
          <p:nvPicPr>
            <p:cNvPr id="323" name="图片 241" descr="图片 241"/>
            <p:cNvPicPr>
              <a:picLocks noChangeAspect="1"/>
            </p:cNvPicPr>
            <p:nvPr/>
          </p:nvPicPr>
          <p:blipFill>
            <a:blip r:embed="rId35"/>
            <a:srcRect l="42661" t="54360" r="16456"/>
            <a:stretch>
              <a:fillRect/>
            </a:stretch>
          </p:blipFill>
          <p:spPr>
            <a:xfrm>
              <a:off x="5205011" y="0"/>
              <a:ext cx="1800198" cy="1800225"/>
            </a:xfrm>
            <a:prstGeom prst="rect">
              <a:avLst/>
            </a:prstGeom>
            <a:ln w="12700" cap="flat">
              <a:noFill/>
              <a:miter lim="400000"/>
              <a:headEnd/>
              <a:tailEnd/>
            </a:ln>
            <a:effectLst/>
          </p:spPr>
        </p:pic>
        <p:pic>
          <p:nvPicPr>
            <p:cNvPr id="324" name="图片 242" descr="图片 242"/>
            <p:cNvPicPr>
              <a:picLocks noChangeAspect="1"/>
            </p:cNvPicPr>
            <p:nvPr/>
          </p:nvPicPr>
          <p:blipFill>
            <a:blip r:embed="rId36"/>
            <a:srcRect l="42086" t="54237" r="20315"/>
            <a:stretch>
              <a:fillRect/>
            </a:stretch>
          </p:blipFill>
          <p:spPr>
            <a:xfrm>
              <a:off x="9209892" y="75564"/>
              <a:ext cx="1800197" cy="1800226"/>
            </a:xfrm>
            <a:prstGeom prst="rect">
              <a:avLst/>
            </a:prstGeom>
            <a:ln w="12700" cap="flat">
              <a:noFill/>
              <a:miter lim="400000"/>
              <a:headEnd/>
              <a:tailEnd/>
            </a:ln>
            <a:effectLst/>
          </p:spPr>
        </p:pic>
        <p:pic>
          <p:nvPicPr>
            <p:cNvPr id="325" name="图片 243" descr="图片 243"/>
            <p:cNvPicPr>
              <a:picLocks noChangeAspect="1"/>
            </p:cNvPicPr>
            <p:nvPr/>
          </p:nvPicPr>
          <p:blipFill>
            <a:blip r:embed="rId37"/>
            <a:srcRect l="37701" t="48205" r="17004"/>
            <a:stretch>
              <a:fillRect/>
            </a:stretch>
          </p:blipFill>
          <p:spPr>
            <a:xfrm>
              <a:off x="11195505" y="94614"/>
              <a:ext cx="1800198" cy="1800226"/>
            </a:xfrm>
            <a:prstGeom prst="rect">
              <a:avLst/>
            </a:prstGeom>
            <a:ln w="12700" cap="flat">
              <a:noFill/>
              <a:miter lim="400000"/>
              <a:headEnd/>
              <a:tailEnd/>
            </a:ln>
            <a:effectLst/>
          </p:spPr>
        </p:pic>
        <p:pic>
          <p:nvPicPr>
            <p:cNvPr id="326" name="图片 244" descr="图片 244"/>
            <p:cNvPicPr>
              <a:picLocks noChangeAspect="1"/>
            </p:cNvPicPr>
            <p:nvPr/>
          </p:nvPicPr>
          <p:blipFill>
            <a:blip r:embed="rId38"/>
            <a:srcRect l="33844" t="53917" r="19805"/>
            <a:stretch>
              <a:fillRect/>
            </a:stretch>
          </p:blipFill>
          <p:spPr>
            <a:xfrm>
              <a:off x="7203959" y="18414"/>
              <a:ext cx="1800198" cy="1800226"/>
            </a:xfrm>
            <a:prstGeom prst="rect">
              <a:avLst/>
            </a:prstGeom>
            <a:ln w="12700" cap="flat">
              <a:noFill/>
              <a:miter lim="400000"/>
              <a:headEnd/>
              <a:tailEnd/>
            </a:ln>
            <a:effectLst/>
          </p:spPr>
        </p:pic>
        <p:pic>
          <p:nvPicPr>
            <p:cNvPr id="327" name="图片 245" descr="图片 245"/>
            <p:cNvPicPr>
              <a:picLocks noChangeAspect="1"/>
            </p:cNvPicPr>
            <p:nvPr/>
          </p:nvPicPr>
          <p:blipFill>
            <a:blip r:embed="rId39"/>
            <a:srcRect l="30704" t="52712" r="15506"/>
            <a:stretch>
              <a:fillRect/>
            </a:stretch>
          </p:blipFill>
          <p:spPr>
            <a:xfrm>
              <a:off x="13176674" y="94614"/>
              <a:ext cx="1800197" cy="1800226"/>
            </a:xfrm>
            <a:prstGeom prst="rect">
              <a:avLst/>
            </a:prstGeom>
            <a:ln w="12700" cap="flat">
              <a:noFill/>
              <a:miter lim="400000"/>
              <a:headEnd/>
              <a:tailEnd/>
            </a:ln>
            <a:effectLst/>
          </p:spPr>
        </p:pic>
      </p:grpSp>
      <p:sp>
        <p:nvSpPr>
          <p:cNvPr id="329" name="直接连接符 246"/>
          <p:cNvSpPr/>
          <p:nvPr/>
        </p:nvSpPr>
        <p:spPr>
          <a:xfrm>
            <a:off x="30476189" y="7136130"/>
            <a:ext cx="7848001" cy="1"/>
          </a:xfrm>
          <a:prstGeom prst="line">
            <a:avLst/>
          </a:prstGeom>
          <a:ln w="38100">
            <a:solidFill>
              <a:srgbClr val="FF0000"/>
            </a:solidFill>
          </a:ln>
        </p:spPr>
        <p:txBody>
          <a:bodyPr lIns="45719" rIns="45719"/>
          <a:lstStyle/>
          <a:p>
            <a:endParaRPr/>
          </a:p>
        </p:txBody>
      </p:sp>
      <p:pic>
        <p:nvPicPr>
          <p:cNvPr id="331" name="图片 267" descr="图片 267"/>
          <p:cNvPicPr>
            <a:picLocks noChangeAspect="1"/>
          </p:cNvPicPr>
          <p:nvPr/>
        </p:nvPicPr>
        <p:blipFill>
          <a:blip r:embed="rId40"/>
          <a:stretch>
            <a:fillRect/>
          </a:stretch>
        </p:blipFill>
        <p:spPr>
          <a:xfrm>
            <a:off x="38696090" y="5791200"/>
            <a:ext cx="8464550" cy="6029325"/>
          </a:xfrm>
          <a:prstGeom prst="rect">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400000"/>
            <a:headEnd/>
            <a:tailEnd/>
          </a:ln>
        </p:spPr>
      </p:pic>
      <p:grpSp>
        <p:nvGrpSpPr>
          <p:cNvPr id="2" name="Group 1"/>
          <p:cNvGrpSpPr/>
          <p:nvPr/>
        </p:nvGrpSpPr>
        <p:grpSpPr>
          <a:xfrm>
            <a:off x="36525200" y="15336520"/>
            <a:ext cx="11289030" cy="3801110"/>
            <a:chOff x="57520" y="24152"/>
            <a:chExt cx="17778" cy="5986"/>
          </a:xfrm>
        </p:grpSpPr>
        <p:pic>
          <p:nvPicPr>
            <p:cNvPr id="332" name="图片 268" descr="图片 268"/>
            <p:cNvPicPr>
              <a:picLocks noChangeAspect="1"/>
            </p:cNvPicPr>
            <p:nvPr/>
          </p:nvPicPr>
          <p:blipFill>
            <a:blip r:embed="rId41">
              <a:lum bright="78000" contrast="84000"/>
            </a:blip>
            <a:stretch>
              <a:fillRect/>
            </a:stretch>
          </p:blipFill>
          <p:spPr>
            <a:xfrm>
              <a:off x="57520" y="24191"/>
              <a:ext cx="2778" cy="2778"/>
            </a:xfrm>
            <a:prstGeom prst="rect">
              <a:avLst/>
            </a:prstGeom>
            <a:ln w="12700">
              <a:miter lim="400000"/>
              <a:headEnd/>
              <a:tailEnd/>
            </a:ln>
          </p:spPr>
        </p:pic>
        <p:pic>
          <p:nvPicPr>
            <p:cNvPr id="333" name="图片 269" descr="图片 269"/>
            <p:cNvPicPr>
              <a:picLocks noChangeAspect="1"/>
            </p:cNvPicPr>
            <p:nvPr/>
          </p:nvPicPr>
          <p:blipFill>
            <a:blip r:embed="rId42">
              <a:lum bright="78000" contrast="84000"/>
            </a:blip>
            <a:stretch>
              <a:fillRect/>
            </a:stretch>
          </p:blipFill>
          <p:spPr>
            <a:xfrm>
              <a:off x="60448" y="24191"/>
              <a:ext cx="2778" cy="2778"/>
            </a:xfrm>
            <a:prstGeom prst="rect">
              <a:avLst/>
            </a:prstGeom>
            <a:ln w="12700">
              <a:miter lim="400000"/>
              <a:headEnd/>
              <a:tailEnd/>
            </a:ln>
          </p:spPr>
        </p:pic>
        <p:pic>
          <p:nvPicPr>
            <p:cNvPr id="334" name="图片 270" descr="图片 270"/>
            <p:cNvPicPr>
              <a:picLocks noChangeAspect="1"/>
            </p:cNvPicPr>
            <p:nvPr/>
          </p:nvPicPr>
          <p:blipFill>
            <a:blip r:embed="rId43">
              <a:lum bright="78000" contrast="84000"/>
            </a:blip>
            <a:stretch>
              <a:fillRect/>
            </a:stretch>
          </p:blipFill>
          <p:spPr>
            <a:xfrm>
              <a:off x="63520" y="24191"/>
              <a:ext cx="2778" cy="2778"/>
            </a:xfrm>
            <a:prstGeom prst="rect">
              <a:avLst/>
            </a:prstGeom>
            <a:ln w="12700">
              <a:miter lim="400000"/>
              <a:headEnd/>
              <a:tailEnd/>
            </a:ln>
          </p:spPr>
        </p:pic>
        <p:pic>
          <p:nvPicPr>
            <p:cNvPr id="335" name="图片 271" descr="图片 271"/>
            <p:cNvPicPr>
              <a:picLocks noChangeAspect="1"/>
            </p:cNvPicPr>
            <p:nvPr/>
          </p:nvPicPr>
          <p:blipFill>
            <a:blip r:embed="rId44">
              <a:lum bright="78000" contrast="84000"/>
            </a:blip>
            <a:stretch>
              <a:fillRect/>
            </a:stretch>
          </p:blipFill>
          <p:spPr>
            <a:xfrm>
              <a:off x="66520" y="24191"/>
              <a:ext cx="2778" cy="2778"/>
            </a:xfrm>
            <a:prstGeom prst="rect">
              <a:avLst/>
            </a:prstGeom>
            <a:ln w="12700">
              <a:miter lim="400000"/>
              <a:headEnd/>
              <a:tailEnd/>
            </a:ln>
          </p:spPr>
        </p:pic>
        <p:pic>
          <p:nvPicPr>
            <p:cNvPr id="336" name="图片 272" descr="图片 272"/>
            <p:cNvPicPr>
              <a:picLocks noChangeAspect="1"/>
            </p:cNvPicPr>
            <p:nvPr/>
          </p:nvPicPr>
          <p:blipFill>
            <a:blip r:embed="rId45">
              <a:lum bright="78000" contrast="84000"/>
            </a:blip>
            <a:stretch>
              <a:fillRect/>
            </a:stretch>
          </p:blipFill>
          <p:spPr>
            <a:xfrm>
              <a:off x="69520" y="24191"/>
              <a:ext cx="2778" cy="2778"/>
            </a:xfrm>
            <a:prstGeom prst="rect">
              <a:avLst/>
            </a:prstGeom>
            <a:ln w="12700">
              <a:miter lim="400000"/>
              <a:headEnd/>
              <a:tailEnd/>
            </a:ln>
          </p:spPr>
        </p:pic>
        <p:pic>
          <p:nvPicPr>
            <p:cNvPr id="337" name="图片 273" descr="图片 273"/>
            <p:cNvPicPr>
              <a:picLocks noChangeAspect="1"/>
            </p:cNvPicPr>
            <p:nvPr/>
          </p:nvPicPr>
          <p:blipFill>
            <a:blip r:embed="rId46">
              <a:lum bright="78000" contrast="84000"/>
            </a:blip>
            <a:stretch>
              <a:fillRect/>
            </a:stretch>
          </p:blipFill>
          <p:spPr>
            <a:xfrm>
              <a:off x="72520" y="24152"/>
              <a:ext cx="2778" cy="2778"/>
            </a:xfrm>
            <a:prstGeom prst="rect">
              <a:avLst/>
            </a:prstGeom>
            <a:ln w="12700">
              <a:miter lim="400000"/>
              <a:headEnd/>
              <a:tailEnd/>
            </a:ln>
          </p:spPr>
        </p:pic>
        <p:pic>
          <p:nvPicPr>
            <p:cNvPr id="338" name="图片 274" descr="图片 274"/>
            <p:cNvPicPr>
              <a:picLocks noChangeAspect="1"/>
            </p:cNvPicPr>
            <p:nvPr/>
          </p:nvPicPr>
          <p:blipFill>
            <a:blip r:embed="rId47">
              <a:lum bright="78000" contrast="84000"/>
            </a:blip>
            <a:stretch>
              <a:fillRect/>
            </a:stretch>
          </p:blipFill>
          <p:spPr>
            <a:xfrm>
              <a:off x="60478" y="27360"/>
              <a:ext cx="2778" cy="2778"/>
            </a:xfrm>
            <a:prstGeom prst="rect">
              <a:avLst/>
            </a:prstGeom>
            <a:ln w="12700">
              <a:miter lim="400000"/>
              <a:headEnd/>
              <a:tailEnd/>
            </a:ln>
          </p:spPr>
        </p:pic>
        <p:pic>
          <p:nvPicPr>
            <p:cNvPr id="339" name="图片 275" descr="图片 275"/>
            <p:cNvPicPr>
              <a:picLocks noChangeAspect="1"/>
            </p:cNvPicPr>
            <p:nvPr/>
          </p:nvPicPr>
          <p:blipFill>
            <a:blip r:embed="rId48">
              <a:lum bright="78000" contrast="84000"/>
            </a:blip>
            <a:stretch>
              <a:fillRect/>
            </a:stretch>
          </p:blipFill>
          <p:spPr>
            <a:xfrm>
              <a:off x="57570" y="27358"/>
              <a:ext cx="2778" cy="2778"/>
            </a:xfrm>
            <a:prstGeom prst="rect">
              <a:avLst/>
            </a:prstGeom>
            <a:ln w="12700">
              <a:miter lim="400000"/>
              <a:headEnd/>
              <a:tailEnd/>
            </a:ln>
          </p:spPr>
        </p:pic>
        <p:pic>
          <p:nvPicPr>
            <p:cNvPr id="340" name="图片 276" descr="图片 276"/>
            <p:cNvPicPr>
              <a:picLocks noChangeAspect="1"/>
            </p:cNvPicPr>
            <p:nvPr/>
          </p:nvPicPr>
          <p:blipFill>
            <a:blip r:embed="rId49">
              <a:lum bright="78000" contrast="84000"/>
            </a:blip>
            <a:stretch>
              <a:fillRect/>
            </a:stretch>
          </p:blipFill>
          <p:spPr>
            <a:xfrm>
              <a:off x="63495" y="27291"/>
              <a:ext cx="2778" cy="2778"/>
            </a:xfrm>
            <a:prstGeom prst="rect">
              <a:avLst/>
            </a:prstGeom>
            <a:ln w="12700">
              <a:miter lim="400000"/>
              <a:headEnd/>
              <a:tailEnd/>
            </a:ln>
          </p:spPr>
        </p:pic>
        <p:pic>
          <p:nvPicPr>
            <p:cNvPr id="341" name="图片 277" descr="图片 277"/>
            <p:cNvPicPr>
              <a:picLocks noChangeAspect="1"/>
            </p:cNvPicPr>
            <p:nvPr/>
          </p:nvPicPr>
          <p:blipFill>
            <a:blip r:embed="rId50">
              <a:lum bright="78000" contrast="84000"/>
            </a:blip>
            <a:stretch>
              <a:fillRect/>
            </a:stretch>
          </p:blipFill>
          <p:spPr>
            <a:xfrm>
              <a:off x="66520" y="27291"/>
              <a:ext cx="2778" cy="2778"/>
            </a:xfrm>
            <a:prstGeom prst="rect">
              <a:avLst/>
            </a:prstGeom>
            <a:ln w="12700">
              <a:miter lim="400000"/>
              <a:headEnd/>
              <a:tailEnd/>
            </a:ln>
          </p:spPr>
        </p:pic>
        <p:pic>
          <p:nvPicPr>
            <p:cNvPr id="342" name="图片 278" descr="图片 278"/>
            <p:cNvPicPr>
              <a:picLocks noChangeAspect="1"/>
            </p:cNvPicPr>
            <p:nvPr/>
          </p:nvPicPr>
          <p:blipFill>
            <a:blip r:embed="rId51">
              <a:lum bright="78000" contrast="84000"/>
            </a:blip>
            <a:stretch>
              <a:fillRect/>
            </a:stretch>
          </p:blipFill>
          <p:spPr>
            <a:xfrm>
              <a:off x="69520" y="27291"/>
              <a:ext cx="2778" cy="2778"/>
            </a:xfrm>
            <a:prstGeom prst="rect">
              <a:avLst/>
            </a:prstGeom>
            <a:ln w="12700">
              <a:miter lim="400000"/>
              <a:headEnd/>
              <a:tailEnd/>
            </a:ln>
          </p:spPr>
        </p:pic>
        <p:pic>
          <p:nvPicPr>
            <p:cNvPr id="343" name="图片 279" descr="图片 279"/>
            <p:cNvPicPr>
              <a:picLocks noChangeAspect="1"/>
            </p:cNvPicPr>
            <p:nvPr/>
          </p:nvPicPr>
          <p:blipFill>
            <a:blip r:embed="rId52">
              <a:lum bright="78000" contrast="84000"/>
            </a:blip>
            <a:stretch>
              <a:fillRect/>
            </a:stretch>
          </p:blipFill>
          <p:spPr>
            <a:xfrm>
              <a:off x="72487" y="27291"/>
              <a:ext cx="2778" cy="2778"/>
            </a:xfrm>
            <a:prstGeom prst="rect">
              <a:avLst/>
            </a:prstGeom>
            <a:ln w="12700">
              <a:miter lim="400000"/>
              <a:headEnd/>
              <a:tailEnd/>
            </a:ln>
          </p:spPr>
        </p:pic>
      </p:grpSp>
      <p:grpSp>
        <p:nvGrpSpPr>
          <p:cNvPr id="354" name="组合 280"/>
          <p:cNvGrpSpPr/>
          <p:nvPr/>
        </p:nvGrpSpPr>
        <p:grpSpPr>
          <a:xfrm>
            <a:off x="36359675" y="14357985"/>
            <a:ext cx="11692831" cy="873602"/>
            <a:chOff x="0" y="0"/>
            <a:chExt cx="11692830" cy="873600"/>
          </a:xfrm>
        </p:grpSpPr>
        <p:sp>
          <p:nvSpPr>
            <p:cNvPr id="344" name="Straight Connector 73"/>
            <p:cNvSpPr/>
            <p:nvPr/>
          </p:nvSpPr>
          <p:spPr>
            <a:xfrm flipV="1">
              <a:off x="249359" y="426085"/>
              <a:ext cx="1711745" cy="635"/>
            </a:xfrm>
            <a:prstGeom prst="line">
              <a:avLst/>
            </a:prstGeom>
            <a:noFill/>
            <a:ln w="38100" cap="rnd">
              <a:solidFill>
                <a:srgbClr val="FFC000"/>
              </a:solidFill>
              <a:prstDash val="solid"/>
              <a:round/>
              <a:headEnd type="diamond" w="med" len="med"/>
              <a:tailEnd type="diamond" w="med" len="med"/>
            </a:ln>
            <a:effectLst/>
          </p:spPr>
          <p:txBody>
            <a:bodyPr wrap="square" lIns="45719" tIns="45719" rIns="45719" bIns="45719" numCol="1" anchor="t">
              <a:noAutofit/>
            </a:bodyPr>
            <a:lstStyle/>
            <a:p>
              <a:endParaRPr/>
            </a:p>
          </p:txBody>
        </p:sp>
        <p:sp>
          <p:nvSpPr>
            <p:cNvPr id="345" name="Shape 234"/>
            <p:cNvSpPr txBox="1"/>
            <p:nvPr/>
          </p:nvSpPr>
          <p:spPr>
            <a:xfrm>
              <a:off x="517001" y="76199"/>
              <a:ext cx="1533923" cy="387192"/>
            </a:xfrm>
            <a:prstGeom prst="rect">
              <a:avLst/>
            </a:prstGeom>
            <a:noFill/>
            <a:ln w="12700" cap="flat">
              <a:noFill/>
              <a:miter lim="400000"/>
            </a:ln>
            <a:effectLst/>
          </p:spPr>
          <p:txBody>
            <a:bodyPr wrap="square" lIns="51699" tIns="51699" rIns="51699" bIns="51699" numCol="1" anchor="t">
              <a:spAutoFit/>
            </a:bodyPr>
            <a:lstStyle/>
            <a:p>
              <a:pPr algn="l">
                <a:defRPr sz="2000" b="1"/>
              </a:pPr>
              <a:r>
                <a:t> </a:t>
              </a:r>
              <a:r>
                <a:rPr sz="1400" b="0"/>
                <a:t>2.8 mM Glu</a:t>
              </a:r>
            </a:p>
          </p:txBody>
        </p:sp>
        <p:sp>
          <p:nvSpPr>
            <p:cNvPr id="346" name="Shape 234"/>
            <p:cNvSpPr txBox="1"/>
            <p:nvPr/>
          </p:nvSpPr>
          <p:spPr>
            <a:xfrm>
              <a:off x="0" y="426719"/>
              <a:ext cx="641465" cy="387192"/>
            </a:xfrm>
            <a:prstGeom prst="rect">
              <a:avLst/>
            </a:prstGeom>
            <a:noFill/>
            <a:ln w="12700" cap="flat">
              <a:noFill/>
              <a:miter lim="400000"/>
            </a:ln>
            <a:effectLst/>
          </p:spPr>
          <p:txBody>
            <a:bodyPr wrap="square" lIns="51699" tIns="51699" rIns="51699" bIns="51699" numCol="1" anchor="t">
              <a:spAutoFit/>
            </a:bodyPr>
            <a:lstStyle/>
            <a:p>
              <a:pPr algn="l">
                <a:defRPr sz="2000" b="1"/>
              </a:pPr>
              <a:r>
                <a:t> </a:t>
              </a:r>
              <a:r>
                <a:rPr sz="1400" b="0"/>
                <a:t>0 min</a:t>
              </a:r>
            </a:p>
          </p:txBody>
        </p:sp>
        <p:sp>
          <p:nvSpPr>
            <p:cNvPr id="347" name="Straight Connector 81"/>
            <p:cNvSpPr/>
            <p:nvPr/>
          </p:nvSpPr>
          <p:spPr>
            <a:xfrm flipV="1">
              <a:off x="3959538" y="435609"/>
              <a:ext cx="7474337" cy="10796"/>
            </a:xfrm>
            <a:prstGeom prst="line">
              <a:avLst/>
            </a:prstGeom>
            <a:noFill/>
            <a:ln w="38100" cap="rnd">
              <a:solidFill>
                <a:srgbClr val="FF0000"/>
              </a:solidFill>
              <a:prstDash val="solid"/>
              <a:round/>
              <a:headEnd type="diamond" w="med" len="med"/>
              <a:tailEnd type="diamond" w="med" len="med"/>
            </a:ln>
            <a:effectLst/>
          </p:spPr>
          <p:txBody>
            <a:bodyPr wrap="square" lIns="45719" tIns="45719" rIns="45719" bIns="45719" numCol="1" anchor="t">
              <a:noAutofit/>
            </a:bodyPr>
            <a:lstStyle/>
            <a:p>
              <a:endParaRPr/>
            </a:p>
          </p:txBody>
        </p:sp>
        <p:sp>
          <p:nvSpPr>
            <p:cNvPr id="348" name="Straight Connector 52"/>
            <p:cNvSpPr/>
            <p:nvPr/>
          </p:nvSpPr>
          <p:spPr>
            <a:xfrm>
              <a:off x="2043872" y="443865"/>
              <a:ext cx="1822103" cy="17144"/>
            </a:xfrm>
            <a:prstGeom prst="line">
              <a:avLst/>
            </a:prstGeom>
            <a:noFill/>
            <a:ln w="38100" cap="rnd">
              <a:solidFill>
                <a:srgbClr val="000000"/>
              </a:solidFill>
              <a:prstDash val="solid"/>
              <a:round/>
              <a:headEnd type="diamond" w="med" len="med"/>
              <a:tailEnd type="diamond" w="med" len="med"/>
            </a:ln>
            <a:effectLst/>
          </p:spPr>
          <p:txBody>
            <a:bodyPr wrap="square" lIns="45719" tIns="45719" rIns="45719" bIns="45719" numCol="1" anchor="t">
              <a:noAutofit/>
            </a:bodyPr>
            <a:lstStyle/>
            <a:p>
              <a:endParaRPr/>
            </a:p>
          </p:txBody>
        </p:sp>
        <p:sp>
          <p:nvSpPr>
            <p:cNvPr id="349" name="Shape 234"/>
            <p:cNvSpPr txBox="1"/>
            <p:nvPr/>
          </p:nvSpPr>
          <p:spPr>
            <a:xfrm>
              <a:off x="1682955" y="466724"/>
              <a:ext cx="641465" cy="387192"/>
            </a:xfrm>
            <a:prstGeom prst="rect">
              <a:avLst/>
            </a:prstGeom>
            <a:noFill/>
            <a:ln w="12700" cap="flat">
              <a:noFill/>
              <a:miter lim="400000"/>
            </a:ln>
            <a:effectLst/>
          </p:spPr>
          <p:txBody>
            <a:bodyPr wrap="square" lIns="51699" tIns="51699" rIns="51699" bIns="51699" numCol="1" anchor="t">
              <a:spAutoFit/>
            </a:bodyPr>
            <a:lstStyle/>
            <a:p>
              <a:pPr algn="l">
                <a:defRPr sz="2000" b="1"/>
              </a:pPr>
              <a:r>
                <a:t> </a:t>
              </a:r>
              <a:r>
                <a:rPr sz="1400" b="0"/>
                <a:t>2 min</a:t>
              </a:r>
            </a:p>
          </p:txBody>
        </p:sp>
        <p:sp>
          <p:nvSpPr>
            <p:cNvPr id="350" name="Shape 234"/>
            <p:cNvSpPr txBox="1"/>
            <p:nvPr/>
          </p:nvSpPr>
          <p:spPr>
            <a:xfrm>
              <a:off x="3614215" y="486409"/>
              <a:ext cx="641465" cy="387192"/>
            </a:xfrm>
            <a:prstGeom prst="rect">
              <a:avLst/>
            </a:prstGeom>
            <a:noFill/>
            <a:ln w="12700" cap="flat">
              <a:noFill/>
              <a:miter lim="400000"/>
            </a:ln>
            <a:effectLst/>
          </p:spPr>
          <p:txBody>
            <a:bodyPr wrap="square" lIns="51699" tIns="51699" rIns="51699" bIns="51699" numCol="1" anchor="t">
              <a:spAutoFit/>
            </a:bodyPr>
            <a:lstStyle/>
            <a:p>
              <a:pPr algn="l">
                <a:defRPr sz="2000" b="1"/>
              </a:pPr>
              <a:r>
                <a:t> </a:t>
              </a:r>
              <a:r>
                <a:rPr sz="1400" b="0"/>
                <a:t>7 min</a:t>
              </a:r>
            </a:p>
          </p:txBody>
        </p:sp>
        <p:sp>
          <p:nvSpPr>
            <p:cNvPr id="351" name="Shape 234"/>
            <p:cNvSpPr txBox="1"/>
            <p:nvPr/>
          </p:nvSpPr>
          <p:spPr>
            <a:xfrm>
              <a:off x="10757478" y="478789"/>
              <a:ext cx="935353" cy="387192"/>
            </a:xfrm>
            <a:prstGeom prst="rect">
              <a:avLst/>
            </a:prstGeom>
            <a:noFill/>
            <a:ln w="12700" cap="flat">
              <a:noFill/>
              <a:miter lim="400000"/>
            </a:ln>
            <a:effectLst/>
          </p:spPr>
          <p:txBody>
            <a:bodyPr wrap="square" lIns="51699" tIns="51699" rIns="51699" bIns="51699" numCol="1" anchor="t">
              <a:spAutoFit/>
            </a:bodyPr>
            <a:lstStyle/>
            <a:p>
              <a:pPr algn="l">
                <a:defRPr sz="2000" b="1"/>
              </a:pPr>
              <a:r>
                <a:t> </a:t>
              </a:r>
              <a:r>
                <a:rPr sz="1400" b="0"/>
                <a:t>20 min</a:t>
              </a:r>
            </a:p>
          </p:txBody>
        </p:sp>
        <p:sp>
          <p:nvSpPr>
            <p:cNvPr id="352" name="Shape 234"/>
            <p:cNvSpPr txBox="1"/>
            <p:nvPr/>
          </p:nvSpPr>
          <p:spPr>
            <a:xfrm>
              <a:off x="7155258" y="73659"/>
              <a:ext cx="1533923" cy="300785"/>
            </a:xfrm>
            <a:prstGeom prst="rect">
              <a:avLst/>
            </a:prstGeom>
            <a:noFill/>
            <a:ln w="12700" cap="flat">
              <a:noFill/>
              <a:miter lim="400000"/>
            </a:ln>
            <a:effectLst/>
          </p:spPr>
          <p:txBody>
            <a:bodyPr wrap="square" lIns="51699" tIns="51699" rIns="51699" bIns="51699" numCol="1" anchor="t">
              <a:spAutoFit/>
            </a:bodyPr>
            <a:lstStyle>
              <a:lvl1pPr algn="l">
                <a:defRPr sz="1400"/>
              </a:lvl1pPr>
            </a:lstStyle>
            <a:p>
              <a:r>
                <a:t>1 mM Glu</a:t>
              </a:r>
            </a:p>
          </p:txBody>
        </p:sp>
        <p:sp>
          <p:nvSpPr>
            <p:cNvPr id="353" name="Shape 234"/>
            <p:cNvSpPr txBox="1"/>
            <p:nvPr/>
          </p:nvSpPr>
          <p:spPr>
            <a:xfrm>
              <a:off x="2551422" y="0"/>
              <a:ext cx="1533923" cy="387191"/>
            </a:xfrm>
            <a:prstGeom prst="rect">
              <a:avLst/>
            </a:prstGeom>
            <a:noFill/>
            <a:ln w="12700" cap="flat">
              <a:noFill/>
              <a:miter lim="400000"/>
            </a:ln>
            <a:effectLst/>
          </p:spPr>
          <p:txBody>
            <a:bodyPr wrap="square" lIns="51699" tIns="51699" rIns="51699" bIns="51699" numCol="1" anchor="t">
              <a:spAutoFit/>
            </a:bodyPr>
            <a:lstStyle/>
            <a:p>
              <a:pPr algn="l">
                <a:defRPr sz="2000" b="1"/>
              </a:pPr>
              <a:r>
                <a:t> </a:t>
              </a:r>
              <a:r>
                <a:rPr sz="1400" b="0"/>
                <a:t>10 mM Glu</a:t>
              </a:r>
            </a:p>
          </p:txBody>
        </p:sp>
      </p:grpSp>
      <p:sp>
        <p:nvSpPr>
          <p:cNvPr id="355" name="文本框 291"/>
          <p:cNvSpPr txBox="1"/>
          <p:nvPr/>
        </p:nvSpPr>
        <p:spPr>
          <a:xfrm rot="10800000">
            <a:off x="36139121" y="16424752"/>
            <a:ext cx="313393" cy="420053"/>
          </a:xfrm>
          <a:prstGeom prst="rect">
            <a:avLst/>
          </a:prstGeom>
          <a:ln w="12700">
            <a:miter lim="400000"/>
          </a:ln>
        </p:spPr>
        <p:txBody>
          <a:bodyPr vert="eaVert" wrap="none" lIns="45719" rIns="45719">
            <a:spAutoFit/>
          </a:bodyPr>
          <a:lstStyle>
            <a:lvl1pPr>
              <a:defRPr sz="1600" b="1"/>
            </a:lvl1pPr>
          </a:lstStyle>
          <a:p>
            <a:r>
              <a:t>WT</a:t>
            </a:r>
          </a:p>
        </p:txBody>
      </p:sp>
      <p:sp>
        <p:nvSpPr>
          <p:cNvPr id="356" name="文本框 292"/>
          <p:cNvSpPr txBox="1"/>
          <p:nvPr/>
        </p:nvSpPr>
        <p:spPr>
          <a:xfrm rot="10800000">
            <a:off x="36189921" y="17961441"/>
            <a:ext cx="313393" cy="488018"/>
          </a:xfrm>
          <a:prstGeom prst="rect">
            <a:avLst/>
          </a:prstGeom>
          <a:ln w="12700">
            <a:miter lim="400000"/>
          </a:ln>
        </p:spPr>
        <p:txBody>
          <a:bodyPr vert="eaVert" wrap="none" lIns="45719" rIns="45719">
            <a:spAutoFit/>
          </a:bodyPr>
          <a:lstStyle>
            <a:lvl1pPr>
              <a:defRPr sz="1600"/>
            </a:lvl1pPr>
          </a:lstStyle>
          <a:p>
            <a:r>
              <a:t>T1D</a:t>
            </a:r>
          </a:p>
        </p:txBody>
      </p:sp>
      <p:pic>
        <p:nvPicPr>
          <p:cNvPr id="357" name="Picture 1" descr="Picture 1"/>
          <p:cNvPicPr>
            <a:picLocks noChangeAspect="1"/>
          </p:cNvPicPr>
          <p:nvPr/>
        </p:nvPicPr>
        <p:blipFill>
          <a:blip r:embed="rId53"/>
          <a:stretch>
            <a:fillRect/>
          </a:stretch>
        </p:blipFill>
        <p:spPr>
          <a:xfrm>
            <a:off x="36372800" y="19241769"/>
            <a:ext cx="7226300" cy="2641601"/>
          </a:xfrm>
          <a:prstGeom prst="rect">
            <a:avLst/>
          </a:prstGeom>
          <a:ln w="12700">
            <a:miter lim="400000"/>
            <a:headEnd/>
            <a:tailEnd/>
          </a:ln>
        </p:spPr>
      </p:pic>
      <p:pic>
        <p:nvPicPr>
          <p:cNvPr id="358" name="Picture 2" descr="Picture 2"/>
          <p:cNvPicPr>
            <a:picLocks noChangeAspect="1"/>
          </p:cNvPicPr>
          <p:nvPr/>
        </p:nvPicPr>
        <p:blipFill>
          <a:blip r:embed="rId54"/>
          <a:stretch>
            <a:fillRect/>
          </a:stretch>
        </p:blipFill>
        <p:spPr>
          <a:xfrm>
            <a:off x="36325945" y="22261194"/>
            <a:ext cx="7289800" cy="2641601"/>
          </a:xfrm>
          <a:prstGeom prst="rect">
            <a:avLst/>
          </a:prstGeom>
          <a:ln w="12700">
            <a:miter lim="400000"/>
            <a:headEnd/>
            <a:tailEnd/>
          </a:ln>
        </p:spPr>
      </p:pic>
      <p:sp>
        <p:nvSpPr>
          <p:cNvPr id="359" name="Text Box 3"/>
          <p:cNvSpPr txBox="1"/>
          <p:nvPr/>
        </p:nvSpPr>
        <p:spPr>
          <a:xfrm rot="10800000">
            <a:off x="36228656" y="19319833"/>
            <a:ext cx="288825" cy="2258780"/>
          </a:xfrm>
          <a:prstGeom prst="rect">
            <a:avLst/>
          </a:prstGeom>
          <a:ln w="12700">
            <a:miter lim="400000"/>
          </a:ln>
        </p:spPr>
        <p:txBody>
          <a:bodyPr vert="eaVert" wrap="none" lIns="45719" rIns="45719">
            <a:spAutoFit/>
          </a:bodyPr>
          <a:lstStyle/>
          <a:p>
            <a:pPr>
              <a:defRPr sz="1400"/>
            </a:pPr>
            <a:r>
              <a:t># Fusion Events (/100 </a:t>
            </a:r>
            <a:r>
              <a:rPr>
                <a:latin typeface="Symbol" panose="05050102010706020507"/>
                <a:ea typeface="Symbol" panose="05050102010706020507"/>
                <a:cs typeface="Symbol" panose="05050102010706020507"/>
                <a:sym typeface="Symbol" panose="05050102010706020507"/>
              </a:rPr>
              <a:t>m</a:t>
            </a:r>
            <a:r>
              <a:t>m</a:t>
            </a:r>
            <a:r>
              <a:rPr baseline="30000"/>
              <a:t>2</a:t>
            </a:r>
            <a:r>
              <a:t>)</a:t>
            </a:r>
          </a:p>
        </p:txBody>
      </p:sp>
      <p:sp>
        <p:nvSpPr>
          <p:cNvPr id="360" name="Text Box 4"/>
          <p:cNvSpPr txBox="1"/>
          <p:nvPr/>
        </p:nvSpPr>
        <p:spPr>
          <a:xfrm rot="10800000">
            <a:off x="36228656" y="22280203"/>
            <a:ext cx="288825" cy="2258780"/>
          </a:xfrm>
          <a:prstGeom prst="rect">
            <a:avLst/>
          </a:prstGeom>
          <a:ln w="12700">
            <a:miter lim="400000"/>
          </a:ln>
        </p:spPr>
        <p:txBody>
          <a:bodyPr vert="eaVert" wrap="none" lIns="45719" rIns="45719">
            <a:spAutoFit/>
          </a:bodyPr>
          <a:lstStyle/>
          <a:p>
            <a:pPr>
              <a:defRPr sz="1400"/>
            </a:pPr>
            <a:r>
              <a:t># Fusion Events (/100 </a:t>
            </a:r>
            <a:r>
              <a:rPr>
                <a:latin typeface="Symbol" panose="05050102010706020507"/>
                <a:ea typeface="Symbol" panose="05050102010706020507"/>
                <a:cs typeface="Symbol" panose="05050102010706020507"/>
                <a:sym typeface="Symbol" panose="05050102010706020507"/>
              </a:rPr>
              <a:t>m</a:t>
            </a:r>
            <a:r>
              <a:t>m</a:t>
            </a:r>
            <a:r>
              <a:rPr baseline="30000"/>
              <a:t>2</a:t>
            </a:r>
            <a:r>
              <a:t>)</a:t>
            </a:r>
          </a:p>
        </p:txBody>
      </p:sp>
      <p:sp>
        <p:nvSpPr>
          <p:cNvPr id="361" name="Straight Connector 5"/>
          <p:cNvSpPr/>
          <p:nvPr/>
        </p:nvSpPr>
        <p:spPr>
          <a:xfrm>
            <a:off x="37516435" y="19408775"/>
            <a:ext cx="1" cy="2012950"/>
          </a:xfrm>
          <a:prstGeom prst="line">
            <a:avLst/>
          </a:prstGeom>
          <a:ln w="12700">
            <a:solidFill>
              <a:srgbClr val="000000"/>
            </a:solidFill>
          </a:ln>
        </p:spPr>
        <p:txBody>
          <a:bodyPr lIns="45719" rIns="45719"/>
          <a:lstStyle/>
          <a:p>
            <a:endParaRPr/>
          </a:p>
        </p:txBody>
      </p:sp>
      <p:sp>
        <p:nvSpPr>
          <p:cNvPr id="362" name="Straight Connector 6"/>
          <p:cNvSpPr/>
          <p:nvPr/>
        </p:nvSpPr>
        <p:spPr>
          <a:xfrm>
            <a:off x="39128700" y="19424650"/>
            <a:ext cx="0" cy="2012950"/>
          </a:xfrm>
          <a:prstGeom prst="line">
            <a:avLst/>
          </a:prstGeom>
          <a:ln w="12700">
            <a:solidFill>
              <a:srgbClr val="000000"/>
            </a:solidFill>
          </a:ln>
        </p:spPr>
        <p:txBody>
          <a:bodyPr lIns="45719" rIns="45719"/>
          <a:lstStyle/>
          <a:p>
            <a:endParaRPr/>
          </a:p>
        </p:txBody>
      </p:sp>
      <p:sp>
        <p:nvSpPr>
          <p:cNvPr id="363" name="Straight Connector 7"/>
          <p:cNvSpPr/>
          <p:nvPr/>
        </p:nvSpPr>
        <p:spPr>
          <a:xfrm>
            <a:off x="43303825" y="19408775"/>
            <a:ext cx="0" cy="2012950"/>
          </a:xfrm>
          <a:prstGeom prst="line">
            <a:avLst/>
          </a:prstGeom>
          <a:ln w="12700">
            <a:solidFill>
              <a:srgbClr val="000000"/>
            </a:solidFill>
          </a:ln>
        </p:spPr>
        <p:txBody>
          <a:bodyPr lIns="45719" rIns="45719"/>
          <a:lstStyle/>
          <a:p>
            <a:endParaRPr/>
          </a:p>
        </p:txBody>
      </p:sp>
      <p:sp>
        <p:nvSpPr>
          <p:cNvPr id="364" name="Straight Arrow Connector 8"/>
          <p:cNvSpPr/>
          <p:nvPr/>
        </p:nvSpPr>
        <p:spPr>
          <a:xfrm>
            <a:off x="36864289" y="19664044"/>
            <a:ext cx="608331" cy="1"/>
          </a:xfrm>
          <a:prstGeom prst="line">
            <a:avLst/>
          </a:prstGeom>
          <a:ln w="12700">
            <a:solidFill>
              <a:srgbClr val="000000"/>
            </a:solidFill>
            <a:headEnd type="triangle"/>
            <a:tailEnd type="triangle"/>
          </a:ln>
        </p:spPr>
        <p:txBody>
          <a:bodyPr lIns="45719" rIns="45719"/>
          <a:lstStyle/>
          <a:p>
            <a:endParaRPr/>
          </a:p>
        </p:txBody>
      </p:sp>
      <p:sp>
        <p:nvSpPr>
          <p:cNvPr id="365" name="Straight Arrow Connector 9"/>
          <p:cNvSpPr/>
          <p:nvPr/>
        </p:nvSpPr>
        <p:spPr>
          <a:xfrm>
            <a:off x="37550726" y="20042504"/>
            <a:ext cx="1537971" cy="5081"/>
          </a:xfrm>
          <a:prstGeom prst="line">
            <a:avLst/>
          </a:prstGeom>
          <a:ln w="12700">
            <a:solidFill>
              <a:srgbClr val="000000"/>
            </a:solidFill>
            <a:headEnd type="triangle"/>
            <a:tailEnd type="triangle"/>
          </a:ln>
        </p:spPr>
        <p:txBody>
          <a:bodyPr lIns="45719" rIns="45719"/>
          <a:lstStyle/>
          <a:p>
            <a:endParaRPr/>
          </a:p>
        </p:txBody>
      </p:sp>
      <p:sp>
        <p:nvSpPr>
          <p:cNvPr id="366" name="Straight Arrow Connector 10"/>
          <p:cNvSpPr/>
          <p:nvPr/>
        </p:nvSpPr>
        <p:spPr>
          <a:xfrm>
            <a:off x="39128700" y="19698970"/>
            <a:ext cx="4153535" cy="635"/>
          </a:xfrm>
          <a:prstGeom prst="line">
            <a:avLst/>
          </a:prstGeom>
          <a:ln w="12700">
            <a:solidFill>
              <a:srgbClr val="000000"/>
            </a:solidFill>
            <a:headEnd type="triangle"/>
            <a:tailEnd type="triangle"/>
          </a:ln>
        </p:spPr>
        <p:txBody>
          <a:bodyPr lIns="45719" rIns="45719"/>
          <a:lstStyle/>
          <a:p>
            <a:endParaRPr/>
          </a:p>
        </p:txBody>
      </p:sp>
      <p:sp>
        <p:nvSpPr>
          <p:cNvPr id="367" name="Text Box 11"/>
          <p:cNvSpPr txBox="1"/>
          <p:nvPr/>
        </p:nvSpPr>
        <p:spPr>
          <a:xfrm>
            <a:off x="37018278" y="19435444"/>
            <a:ext cx="401320" cy="245110"/>
          </a:xfrm>
          <a:prstGeom prst="rect">
            <a:avLst/>
          </a:prstGeom>
          <a:ln w="12700">
            <a:miter lim="400000"/>
          </a:ln>
        </p:spPr>
        <p:txBody>
          <a:bodyPr wrap="none" lIns="45719" rIns="45719">
            <a:spAutoFit/>
          </a:bodyPr>
          <a:lstStyle>
            <a:lvl1pPr>
              <a:defRPr sz="1000" b="1">
                <a:latin typeface="+mj-lt"/>
                <a:ea typeface="+mj-ea"/>
                <a:cs typeface="+mj-cs"/>
                <a:sym typeface="Gill Sans"/>
              </a:defRPr>
            </a:lvl1pPr>
          </a:lstStyle>
          <a:p>
            <a:r>
              <a:rPr>
                <a:latin typeface="Arial" panose="020B0604020202020204" pitchFamily="34" charset="0"/>
                <a:cs typeface="Arial" panose="020B0604020202020204" pitchFamily="34" charset="0"/>
              </a:rPr>
              <a:t>2.8 G</a:t>
            </a:r>
          </a:p>
        </p:txBody>
      </p:sp>
      <p:sp>
        <p:nvSpPr>
          <p:cNvPr id="368" name="Text Box 12"/>
          <p:cNvSpPr txBox="1"/>
          <p:nvPr/>
        </p:nvSpPr>
        <p:spPr>
          <a:xfrm>
            <a:off x="38119684" y="19763739"/>
            <a:ext cx="365760" cy="245110"/>
          </a:xfrm>
          <a:prstGeom prst="rect">
            <a:avLst/>
          </a:prstGeom>
          <a:ln w="12700">
            <a:miter lim="400000"/>
          </a:ln>
        </p:spPr>
        <p:txBody>
          <a:bodyPr wrap="none" lIns="45719" rIns="45719">
            <a:spAutoFit/>
          </a:bodyPr>
          <a:lstStyle>
            <a:lvl1pPr>
              <a:defRPr sz="1000" b="1">
                <a:latin typeface="+mj-lt"/>
                <a:ea typeface="+mj-ea"/>
                <a:cs typeface="+mj-cs"/>
                <a:sym typeface="Gill Sans"/>
              </a:defRPr>
            </a:lvl1pPr>
          </a:lstStyle>
          <a:p>
            <a:r>
              <a:rPr>
                <a:latin typeface="Arial" panose="020B0604020202020204" pitchFamily="34" charset="0"/>
                <a:cs typeface="Arial" panose="020B0604020202020204" pitchFamily="34" charset="0"/>
              </a:rPr>
              <a:t>10 G</a:t>
            </a:r>
          </a:p>
        </p:txBody>
      </p:sp>
      <p:sp>
        <p:nvSpPr>
          <p:cNvPr id="369" name="Text Box 13"/>
          <p:cNvSpPr txBox="1"/>
          <p:nvPr/>
        </p:nvSpPr>
        <p:spPr>
          <a:xfrm>
            <a:off x="40950515" y="19424650"/>
            <a:ext cx="295275" cy="245110"/>
          </a:xfrm>
          <a:prstGeom prst="rect">
            <a:avLst/>
          </a:prstGeom>
          <a:ln w="12700">
            <a:miter lim="400000"/>
          </a:ln>
        </p:spPr>
        <p:txBody>
          <a:bodyPr wrap="none" lIns="45719" rIns="45719">
            <a:spAutoFit/>
          </a:bodyPr>
          <a:lstStyle>
            <a:lvl1pPr>
              <a:defRPr sz="1000" b="1">
                <a:latin typeface="+mj-lt"/>
                <a:ea typeface="+mj-ea"/>
                <a:cs typeface="+mj-cs"/>
                <a:sym typeface="Gill Sans"/>
              </a:defRPr>
            </a:lvl1pPr>
          </a:lstStyle>
          <a:p>
            <a:r>
              <a:rPr>
                <a:latin typeface="Arial" panose="020B0604020202020204" pitchFamily="34" charset="0"/>
                <a:cs typeface="Arial" panose="020B0604020202020204" pitchFamily="34" charset="0"/>
              </a:rPr>
              <a:t>1 G</a:t>
            </a:r>
          </a:p>
        </p:txBody>
      </p:sp>
      <p:sp>
        <p:nvSpPr>
          <p:cNvPr id="370" name="Straight Connector 14"/>
          <p:cNvSpPr/>
          <p:nvPr/>
        </p:nvSpPr>
        <p:spPr>
          <a:xfrm>
            <a:off x="37521514" y="22404705"/>
            <a:ext cx="1" cy="2012951"/>
          </a:xfrm>
          <a:prstGeom prst="line">
            <a:avLst/>
          </a:prstGeom>
          <a:ln w="12700">
            <a:solidFill>
              <a:srgbClr val="000000"/>
            </a:solidFill>
          </a:ln>
        </p:spPr>
        <p:txBody>
          <a:bodyPr lIns="45719" rIns="45719"/>
          <a:lstStyle/>
          <a:p>
            <a:endParaRPr/>
          </a:p>
        </p:txBody>
      </p:sp>
      <p:sp>
        <p:nvSpPr>
          <p:cNvPr id="371" name="Straight Connector 15"/>
          <p:cNvSpPr/>
          <p:nvPr/>
        </p:nvSpPr>
        <p:spPr>
          <a:xfrm>
            <a:off x="39133778" y="22420580"/>
            <a:ext cx="1" cy="2012951"/>
          </a:xfrm>
          <a:prstGeom prst="line">
            <a:avLst/>
          </a:prstGeom>
          <a:ln w="12700">
            <a:solidFill>
              <a:srgbClr val="000000"/>
            </a:solidFill>
          </a:ln>
        </p:spPr>
        <p:txBody>
          <a:bodyPr lIns="45719" rIns="45719"/>
          <a:lstStyle/>
          <a:p>
            <a:endParaRPr/>
          </a:p>
        </p:txBody>
      </p:sp>
      <p:sp>
        <p:nvSpPr>
          <p:cNvPr id="372" name="Straight Connector 16"/>
          <p:cNvSpPr/>
          <p:nvPr/>
        </p:nvSpPr>
        <p:spPr>
          <a:xfrm>
            <a:off x="43308903" y="22404705"/>
            <a:ext cx="1" cy="2012951"/>
          </a:xfrm>
          <a:prstGeom prst="line">
            <a:avLst/>
          </a:prstGeom>
          <a:ln w="12700">
            <a:solidFill>
              <a:srgbClr val="000000"/>
            </a:solidFill>
          </a:ln>
        </p:spPr>
        <p:txBody>
          <a:bodyPr lIns="45719" rIns="45719"/>
          <a:lstStyle/>
          <a:p>
            <a:endParaRPr/>
          </a:p>
        </p:txBody>
      </p:sp>
      <p:sp>
        <p:nvSpPr>
          <p:cNvPr id="373" name="Straight Arrow Connector 17"/>
          <p:cNvSpPr/>
          <p:nvPr/>
        </p:nvSpPr>
        <p:spPr>
          <a:xfrm>
            <a:off x="36869371" y="22659975"/>
            <a:ext cx="608331" cy="0"/>
          </a:xfrm>
          <a:prstGeom prst="line">
            <a:avLst/>
          </a:prstGeom>
          <a:ln w="12700">
            <a:solidFill>
              <a:srgbClr val="000000"/>
            </a:solidFill>
            <a:headEnd type="triangle"/>
            <a:tailEnd type="triangle"/>
          </a:ln>
        </p:spPr>
        <p:txBody>
          <a:bodyPr lIns="45719" rIns="45719"/>
          <a:lstStyle/>
          <a:p>
            <a:endParaRPr/>
          </a:p>
        </p:txBody>
      </p:sp>
      <p:sp>
        <p:nvSpPr>
          <p:cNvPr id="374" name="Straight Arrow Connector 18"/>
          <p:cNvSpPr/>
          <p:nvPr/>
        </p:nvSpPr>
        <p:spPr>
          <a:xfrm>
            <a:off x="37555804" y="23038435"/>
            <a:ext cx="1537971" cy="5080"/>
          </a:xfrm>
          <a:prstGeom prst="line">
            <a:avLst/>
          </a:prstGeom>
          <a:ln w="12700">
            <a:solidFill>
              <a:srgbClr val="000000"/>
            </a:solidFill>
            <a:headEnd type="triangle"/>
            <a:tailEnd type="triangle"/>
          </a:ln>
        </p:spPr>
        <p:txBody>
          <a:bodyPr lIns="45719" rIns="45719"/>
          <a:lstStyle/>
          <a:p>
            <a:endParaRPr/>
          </a:p>
        </p:txBody>
      </p:sp>
      <p:sp>
        <p:nvSpPr>
          <p:cNvPr id="375" name="Straight Arrow Connector 19"/>
          <p:cNvSpPr/>
          <p:nvPr/>
        </p:nvSpPr>
        <p:spPr>
          <a:xfrm>
            <a:off x="39133778" y="22694900"/>
            <a:ext cx="4153535" cy="636"/>
          </a:xfrm>
          <a:prstGeom prst="line">
            <a:avLst/>
          </a:prstGeom>
          <a:ln w="12700">
            <a:solidFill>
              <a:srgbClr val="000000"/>
            </a:solidFill>
            <a:headEnd type="triangle"/>
            <a:tailEnd type="triangle"/>
          </a:ln>
        </p:spPr>
        <p:txBody>
          <a:bodyPr lIns="45719" rIns="45719"/>
          <a:lstStyle/>
          <a:p>
            <a:endParaRPr/>
          </a:p>
        </p:txBody>
      </p:sp>
      <p:sp>
        <p:nvSpPr>
          <p:cNvPr id="376" name="Text Box 20"/>
          <p:cNvSpPr txBox="1"/>
          <p:nvPr/>
        </p:nvSpPr>
        <p:spPr>
          <a:xfrm>
            <a:off x="37023357" y="22431375"/>
            <a:ext cx="401320" cy="245110"/>
          </a:xfrm>
          <a:prstGeom prst="rect">
            <a:avLst/>
          </a:prstGeom>
          <a:ln w="12700">
            <a:miter lim="400000"/>
          </a:ln>
        </p:spPr>
        <p:txBody>
          <a:bodyPr wrap="none" lIns="45719" rIns="45719">
            <a:spAutoFit/>
          </a:bodyPr>
          <a:lstStyle>
            <a:lvl1pPr>
              <a:defRPr sz="1000" b="1">
                <a:latin typeface="+mj-lt"/>
                <a:ea typeface="+mj-ea"/>
                <a:cs typeface="+mj-cs"/>
                <a:sym typeface="Gill Sans"/>
              </a:defRPr>
            </a:lvl1pPr>
          </a:lstStyle>
          <a:p>
            <a:r>
              <a:rPr>
                <a:latin typeface="Arial" panose="020B0604020202020204" pitchFamily="34" charset="0"/>
                <a:cs typeface="Arial" panose="020B0604020202020204" pitchFamily="34" charset="0"/>
              </a:rPr>
              <a:t>2.8 G</a:t>
            </a:r>
          </a:p>
        </p:txBody>
      </p:sp>
      <p:sp>
        <p:nvSpPr>
          <p:cNvPr id="377" name="Text Box 21"/>
          <p:cNvSpPr txBox="1"/>
          <p:nvPr/>
        </p:nvSpPr>
        <p:spPr>
          <a:xfrm>
            <a:off x="38124766" y="22759669"/>
            <a:ext cx="365760" cy="245110"/>
          </a:xfrm>
          <a:prstGeom prst="rect">
            <a:avLst/>
          </a:prstGeom>
          <a:ln w="12700">
            <a:miter lim="400000"/>
          </a:ln>
        </p:spPr>
        <p:txBody>
          <a:bodyPr wrap="none" lIns="45719" rIns="45719">
            <a:spAutoFit/>
          </a:bodyPr>
          <a:lstStyle>
            <a:lvl1pPr>
              <a:defRPr sz="1000" b="1">
                <a:latin typeface="+mj-lt"/>
                <a:ea typeface="+mj-ea"/>
                <a:cs typeface="+mj-cs"/>
                <a:sym typeface="Gill Sans"/>
              </a:defRPr>
            </a:lvl1pPr>
          </a:lstStyle>
          <a:p>
            <a:r>
              <a:rPr>
                <a:latin typeface="Arial" panose="020B0604020202020204" pitchFamily="34" charset="0"/>
                <a:cs typeface="Arial" panose="020B0604020202020204" pitchFamily="34" charset="0"/>
              </a:rPr>
              <a:t>10 G</a:t>
            </a:r>
          </a:p>
        </p:txBody>
      </p:sp>
      <p:sp>
        <p:nvSpPr>
          <p:cNvPr id="378" name="Text Box 22"/>
          <p:cNvSpPr txBox="1"/>
          <p:nvPr/>
        </p:nvSpPr>
        <p:spPr>
          <a:xfrm>
            <a:off x="40955593" y="22420580"/>
            <a:ext cx="295275" cy="245110"/>
          </a:xfrm>
          <a:prstGeom prst="rect">
            <a:avLst/>
          </a:prstGeom>
          <a:ln w="12700">
            <a:miter lim="400000"/>
          </a:ln>
        </p:spPr>
        <p:txBody>
          <a:bodyPr wrap="none" lIns="45719" rIns="45719">
            <a:spAutoFit/>
          </a:bodyPr>
          <a:lstStyle>
            <a:lvl1pPr>
              <a:defRPr sz="1000" b="1">
                <a:latin typeface="+mj-lt"/>
                <a:ea typeface="+mj-ea"/>
                <a:cs typeface="+mj-cs"/>
                <a:sym typeface="Gill Sans"/>
              </a:defRPr>
            </a:lvl1pPr>
          </a:lstStyle>
          <a:p>
            <a:r>
              <a:rPr>
                <a:latin typeface="Arial" panose="020B0604020202020204" pitchFamily="34" charset="0"/>
                <a:cs typeface="Arial" panose="020B0604020202020204" pitchFamily="34" charset="0"/>
              </a:rPr>
              <a:t>1 G</a:t>
            </a:r>
          </a:p>
        </p:txBody>
      </p:sp>
      <p:sp>
        <p:nvSpPr>
          <p:cNvPr id="379" name="Text Box 23"/>
          <p:cNvSpPr txBox="1"/>
          <p:nvPr/>
        </p:nvSpPr>
        <p:spPr>
          <a:xfrm>
            <a:off x="39347221" y="21638260"/>
            <a:ext cx="1107912" cy="294641"/>
          </a:xfrm>
          <a:prstGeom prst="rect">
            <a:avLst/>
          </a:prstGeom>
          <a:ln w="12700">
            <a:miter lim="400000"/>
          </a:ln>
        </p:spPr>
        <p:txBody>
          <a:bodyPr wrap="none" lIns="45719" rIns="45719">
            <a:spAutoFit/>
          </a:bodyPr>
          <a:lstStyle>
            <a:lvl1pPr>
              <a:defRPr sz="1400" b="1">
                <a:latin typeface="+mj-lt"/>
                <a:ea typeface="+mj-ea"/>
                <a:cs typeface="+mj-cs"/>
                <a:sym typeface="Gill Sans"/>
              </a:defRPr>
            </a:lvl1pPr>
          </a:lstStyle>
          <a:p>
            <a:r>
              <a:t>Time (min)</a:t>
            </a:r>
          </a:p>
        </p:txBody>
      </p:sp>
      <p:sp>
        <p:nvSpPr>
          <p:cNvPr id="380" name="Text Box 24"/>
          <p:cNvSpPr txBox="1"/>
          <p:nvPr/>
        </p:nvSpPr>
        <p:spPr>
          <a:xfrm>
            <a:off x="39550657" y="19203035"/>
            <a:ext cx="1182370" cy="306705"/>
          </a:xfrm>
          <a:prstGeom prst="rect">
            <a:avLst/>
          </a:prstGeom>
          <a:ln w="12700">
            <a:miter lim="400000"/>
          </a:ln>
        </p:spPr>
        <p:txBody>
          <a:bodyPr wrap="none" lIns="45719" rIns="45719">
            <a:spAutoFit/>
          </a:bodyPr>
          <a:lstStyle>
            <a:lvl1pPr>
              <a:defRPr sz="1400" b="1"/>
            </a:lvl1pPr>
          </a:lstStyle>
          <a:p>
            <a:r>
              <a:rPr lang="en-US" dirty="0" smtClean="0"/>
              <a:t>Normal</a:t>
            </a:r>
            <a:r>
              <a:rPr dirty="0" smtClean="0"/>
              <a:t> </a:t>
            </a:r>
            <a:r>
              <a:rPr dirty="0"/>
              <a:t>(n=7)</a:t>
            </a:r>
          </a:p>
        </p:txBody>
      </p:sp>
      <p:sp>
        <p:nvSpPr>
          <p:cNvPr id="381" name="Text Box 25"/>
          <p:cNvSpPr txBox="1"/>
          <p:nvPr/>
        </p:nvSpPr>
        <p:spPr>
          <a:xfrm>
            <a:off x="39788783" y="22091014"/>
            <a:ext cx="905510" cy="306705"/>
          </a:xfrm>
          <a:prstGeom prst="rect">
            <a:avLst/>
          </a:prstGeom>
          <a:ln w="12700">
            <a:miter lim="400000"/>
          </a:ln>
        </p:spPr>
        <p:txBody>
          <a:bodyPr wrap="none" lIns="45719" rIns="45719">
            <a:spAutoFit/>
          </a:bodyPr>
          <a:lstStyle>
            <a:lvl1pPr>
              <a:defRPr sz="1400" b="1"/>
            </a:lvl1pPr>
          </a:lstStyle>
          <a:p>
            <a:r>
              <a:t>T1D (n=6)</a:t>
            </a:r>
          </a:p>
        </p:txBody>
      </p:sp>
      <p:sp>
        <p:nvSpPr>
          <p:cNvPr id="382" name="Text Box 26"/>
          <p:cNvSpPr txBox="1"/>
          <p:nvPr/>
        </p:nvSpPr>
        <p:spPr>
          <a:xfrm>
            <a:off x="39196089" y="24787860"/>
            <a:ext cx="1107912" cy="294641"/>
          </a:xfrm>
          <a:prstGeom prst="rect">
            <a:avLst/>
          </a:prstGeom>
          <a:ln w="12700">
            <a:miter lim="400000"/>
          </a:ln>
        </p:spPr>
        <p:txBody>
          <a:bodyPr wrap="none" lIns="45719" rIns="45719">
            <a:spAutoFit/>
          </a:bodyPr>
          <a:lstStyle>
            <a:lvl1pPr>
              <a:defRPr sz="1400" b="1">
                <a:latin typeface="+mj-lt"/>
                <a:ea typeface="+mj-ea"/>
                <a:cs typeface="+mj-cs"/>
                <a:sym typeface="Gill Sans"/>
              </a:defRPr>
            </a:lvl1pPr>
          </a:lstStyle>
          <a:p>
            <a:r>
              <a:t>Time (min)</a:t>
            </a:r>
          </a:p>
        </p:txBody>
      </p:sp>
      <p:pic>
        <p:nvPicPr>
          <p:cNvPr id="383" name="Picture 27" descr="Picture 27"/>
          <p:cNvPicPr>
            <a:picLocks noChangeAspect="1"/>
          </p:cNvPicPr>
          <p:nvPr/>
        </p:nvPicPr>
        <p:blipFill>
          <a:blip r:embed="rId55"/>
          <a:stretch>
            <a:fillRect/>
          </a:stretch>
        </p:blipFill>
        <p:spPr>
          <a:xfrm>
            <a:off x="44221400" y="19493020"/>
            <a:ext cx="2058671" cy="3205481"/>
          </a:xfrm>
          <a:prstGeom prst="rect">
            <a:avLst/>
          </a:prstGeom>
          <a:ln w="12700">
            <a:miter lim="400000"/>
            <a:headEnd/>
            <a:tailEnd/>
          </a:ln>
        </p:spPr>
      </p:pic>
      <p:sp>
        <p:nvSpPr>
          <p:cNvPr id="384" name="Text Box 28"/>
          <p:cNvSpPr txBox="1"/>
          <p:nvPr/>
        </p:nvSpPr>
        <p:spPr>
          <a:xfrm rot="10800000">
            <a:off x="43886121" y="19572613"/>
            <a:ext cx="288824" cy="2680534"/>
          </a:xfrm>
          <a:prstGeom prst="rect">
            <a:avLst/>
          </a:prstGeom>
          <a:ln w="12700">
            <a:miter lim="400000"/>
          </a:ln>
        </p:spPr>
        <p:txBody>
          <a:bodyPr vert="eaVert" wrap="none" lIns="45719" rIns="45719">
            <a:spAutoFit/>
          </a:bodyPr>
          <a:lstStyle/>
          <a:p>
            <a:pPr>
              <a:defRPr sz="1400"/>
            </a:pPr>
            <a:r>
              <a:rPr dirty="0"/>
              <a:t># Total Fusion Events (/100 </a:t>
            </a:r>
            <a:r>
              <a:rPr dirty="0">
                <a:latin typeface="Symbol" panose="05050102010706020507"/>
                <a:ea typeface="Symbol" panose="05050102010706020507"/>
                <a:cs typeface="Symbol" panose="05050102010706020507"/>
                <a:sym typeface="Symbol" panose="05050102010706020507"/>
              </a:rPr>
              <a:t>m</a:t>
            </a:r>
            <a:r>
              <a:rPr dirty="0"/>
              <a:t>m</a:t>
            </a:r>
            <a:r>
              <a:rPr baseline="30000" dirty="0"/>
              <a:t>2</a:t>
            </a:r>
            <a:r>
              <a:rPr dirty="0"/>
              <a:t>)</a:t>
            </a:r>
          </a:p>
        </p:txBody>
      </p:sp>
      <p:sp>
        <p:nvSpPr>
          <p:cNvPr id="385" name="Straight Connector 29"/>
          <p:cNvSpPr/>
          <p:nvPr/>
        </p:nvSpPr>
        <p:spPr>
          <a:xfrm>
            <a:off x="45100875" y="20198080"/>
            <a:ext cx="885189" cy="1"/>
          </a:xfrm>
          <a:prstGeom prst="line">
            <a:avLst/>
          </a:prstGeom>
          <a:ln w="25400">
            <a:solidFill>
              <a:srgbClr val="000000"/>
            </a:solidFill>
          </a:ln>
        </p:spPr>
        <p:txBody>
          <a:bodyPr lIns="45719" rIns="45719"/>
          <a:lstStyle/>
          <a:p>
            <a:endParaRPr/>
          </a:p>
        </p:txBody>
      </p:sp>
      <p:sp>
        <p:nvSpPr>
          <p:cNvPr id="386" name="Text Box 30"/>
          <p:cNvSpPr txBox="1"/>
          <p:nvPr/>
        </p:nvSpPr>
        <p:spPr>
          <a:xfrm>
            <a:off x="45403389" y="19935825"/>
            <a:ext cx="247140" cy="231140"/>
          </a:xfrm>
          <a:prstGeom prst="rect">
            <a:avLst/>
          </a:prstGeom>
          <a:ln w="12700">
            <a:miter lim="400000"/>
          </a:ln>
        </p:spPr>
        <p:txBody>
          <a:bodyPr wrap="none" lIns="45719" rIns="45719">
            <a:spAutoFit/>
          </a:bodyPr>
          <a:lstStyle>
            <a:lvl1pPr>
              <a:defRPr sz="1000" b="1">
                <a:latin typeface="+mj-lt"/>
                <a:ea typeface="+mj-ea"/>
                <a:cs typeface="+mj-cs"/>
                <a:sym typeface="Gill Sans"/>
              </a:defRPr>
            </a:lvl1pPr>
          </a:lstStyle>
          <a:p>
            <a:r>
              <a:t>**</a:t>
            </a:r>
          </a:p>
        </p:txBody>
      </p:sp>
      <p:sp>
        <p:nvSpPr>
          <p:cNvPr id="387" name="TextBox 22"/>
          <p:cNvSpPr txBox="1"/>
          <p:nvPr/>
        </p:nvSpPr>
        <p:spPr>
          <a:xfrm>
            <a:off x="28527375" y="11938000"/>
            <a:ext cx="21034375" cy="1061825"/>
          </a:xfrm>
          <a:prstGeom prst="rect">
            <a:avLst/>
          </a:prstGeom>
          <a:ln w="12700">
            <a:miter lim="400000"/>
          </a:ln>
        </p:spPr>
        <p:txBody>
          <a:bodyPr lIns="45718" tIns="45718" rIns="45718" bIns="45718">
            <a:spAutoFit/>
          </a:bodyPr>
          <a:lstStyle/>
          <a:p>
            <a:pPr algn="just">
              <a:lnSpc>
                <a:spcPct val="150000"/>
              </a:lnSpc>
              <a:defRPr sz="1400" b="1"/>
            </a:pPr>
            <a:r>
              <a:rPr dirty="0"/>
              <a:t>Figure 3. Exocytosis imaging of  </a:t>
            </a:r>
            <a:r>
              <a:rPr lang="en-US" dirty="0" smtClean="0">
                <a:latin typeface="Symbol" panose="05050102010706020507" pitchFamily="18" charset="2"/>
              </a:rPr>
              <a:t>a</a:t>
            </a:r>
            <a:r>
              <a:rPr lang="en-US" dirty="0"/>
              <a:t>-</a:t>
            </a:r>
            <a:r>
              <a:rPr dirty="0" smtClean="0"/>
              <a:t>cells within</a:t>
            </a:r>
            <a:r>
              <a:rPr lang="en-US" dirty="0" smtClean="0"/>
              <a:t> an</a:t>
            </a:r>
            <a:r>
              <a:rPr dirty="0" smtClean="0"/>
              <a:t> islet </a:t>
            </a:r>
            <a:r>
              <a:rPr dirty="0"/>
              <a:t>from </a:t>
            </a:r>
            <a:r>
              <a:rPr lang="en-US" dirty="0" smtClean="0">
                <a:latin typeface="Symbol" panose="05050102010706020507" pitchFamily="18" charset="2"/>
              </a:rPr>
              <a:t>d</a:t>
            </a:r>
            <a:r>
              <a:rPr lang="en-US" dirty="0" smtClean="0"/>
              <a:t>-cell STX-1A </a:t>
            </a:r>
            <a:r>
              <a:rPr dirty="0" smtClean="0"/>
              <a:t>KD </a:t>
            </a:r>
            <a:r>
              <a:rPr dirty="0"/>
              <a:t>and control mice. </a:t>
            </a:r>
            <a:r>
              <a:rPr lang="en-US" dirty="0" smtClean="0"/>
              <a:t> </a:t>
            </a:r>
            <a:r>
              <a:rPr b="0" dirty="0" smtClean="0"/>
              <a:t>Pancreas </a:t>
            </a:r>
            <a:r>
              <a:rPr b="0" dirty="0"/>
              <a:t>slices from KD mice and control mice were co-infected with AAV-GCG-</a:t>
            </a:r>
            <a:r>
              <a:rPr b="0" dirty="0" err="1"/>
              <a:t>Cre</a:t>
            </a:r>
            <a:r>
              <a:rPr b="0" dirty="0"/>
              <a:t> </a:t>
            </a:r>
            <a:r>
              <a:rPr lang="en-US" b="0" dirty="0" smtClean="0"/>
              <a:t>(from T </a:t>
            </a:r>
            <a:r>
              <a:rPr lang="en-US" b="0" dirty="0" err="1" smtClean="0"/>
              <a:t>Kieffer</a:t>
            </a:r>
            <a:r>
              <a:rPr lang="en-US" b="0" dirty="0" smtClean="0"/>
              <a:t>, Vancouver) </a:t>
            </a:r>
            <a:r>
              <a:rPr b="0" dirty="0" smtClean="0"/>
              <a:t>and Ad-</a:t>
            </a:r>
            <a:r>
              <a:rPr lang="en-US" b="0" dirty="0" smtClean="0"/>
              <a:t>D</a:t>
            </a:r>
            <a:r>
              <a:rPr b="0" dirty="0" smtClean="0"/>
              <a:t>IO-</a:t>
            </a:r>
            <a:r>
              <a:rPr b="0" dirty="0" err="1" smtClean="0"/>
              <a:t>pHluorin</a:t>
            </a:r>
            <a:r>
              <a:rPr b="0" dirty="0" smtClean="0"/>
              <a:t> </a:t>
            </a:r>
            <a:r>
              <a:rPr b="0" dirty="0"/>
              <a:t>for 4 </a:t>
            </a:r>
            <a:r>
              <a:rPr b="0" dirty="0" smtClean="0"/>
              <a:t>days</a:t>
            </a:r>
            <a:r>
              <a:rPr lang="en-US" b="0" dirty="0" smtClean="0"/>
              <a:t> to target NPY-</a:t>
            </a:r>
            <a:r>
              <a:rPr lang="en-US" b="0" dirty="0" err="1" smtClean="0"/>
              <a:t>pHuorin</a:t>
            </a:r>
            <a:r>
              <a:rPr lang="en-US" b="0" dirty="0" smtClean="0"/>
              <a:t> expression only to </a:t>
            </a:r>
            <a:r>
              <a:rPr lang="en-US" b="0" dirty="0" smtClean="0">
                <a:latin typeface="Symbol" panose="05050102010706020507" pitchFamily="18" charset="2"/>
              </a:rPr>
              <a:t>a</a:t>
            </a:r>
            <a:r>
              <a:rPr lang="en-US" b="0" dirty="0" smtClean="0"/>
              <a:t>-cells</a:t>
            </a:r>
            <a:r>
              <a:rPr b="0" dirty="0" smtClean="0"/>
              <a:t>, </a:t>
            </a:r>
            <a:r>
              <a:rPr b="0" dirty="0"/>
              <a:t>then performed </a:t>
            </a:r>
            <a:r>
              <a:rPr lang="en-US" b="0" dirty="0" smtClean="0"/>
              <a:t>high glucose</a:t>
            </a:r>
            <a:r>
              <a:rPr b="0" dirty="0" smtClean="0"/>
              <a:t> </a:t>
            </a:r>
            <a:r>
              <a:rPr b="0" dirty="0"/>
              <a:t>(10 </a:t>
            </a:r>
            <a:r>
              <a:rPr b="0" dirty="0" err="1"/>
              <a:t>mM</a:t>
            </a:r>
            <a:r>
              <a:rPr b="0" dirty="0"/>
              <a:t> for 15 </a:t>
            </a:r>
            <a:r>
              <a:rPr b="0" dirty="0" err="1"/>
              <a:t>mins</a:t>
            </a:r>
            <a:r>
              <a:rPr b="0" dirty="0"/>
              <a:t>) - </a:t>
            </a:r>
            <a:r>
              <a:rPr lang="en-US" b="0" dirty="0" smtClean="0"/>
              <a:t>l</a:t>
            </a:r>
            <a:r>
              <a:rPr b="0" dirty="0" smtClean="0"/>
              <a:t>ow </a:t>
            </a:r>
            <a:r>
              <a:rPr lang="en-US" b="0" dirty="0" smtClean="0"/>
              <a:t>g</a:t>
            </a:r>
            <a:r>
              <a:rPr b="0" dirty="0" smtClean="0"/>
              <a:t>lucose </a:t>
            </a:r>
            <a:r>
              <a:rPr b="0" dirty="0"/>
              <a:t>(1 </a:t>
            </a:r>
            <a:r>
              <a:rPr b="0" dirty="0" err="1"/>
              <a:t>mM</a:t>
            </a:r>
            <a:r>
              <a:rPr b="0" dirty="0"/>
              <a:t> for 5 </a:t>
            </a:r>
            <a:r>
              <a:rPr b="0" dirty="0" err="1"/>
              <a:t>mins</a:t>
            </a:r>
            <a:r>
              <a:rPr b="0" dirty="0"/>
              <a:t>) stimulation </a:t>
            </a:r>
            <a:r>
              <a:rPr b="0" dirty="0" smtClean="0"/>
              <a:t>protocol</a:t>
            </a:r>
            <a:r>
              <a:rPr lang="en-US" b="1" dirty="0" smtClean="0"/>
              <a:t> </a:t>
            </a:r>
            <a:r>
              <a:rPr lang="en-US" b="0" dirty="0" smtClean="0"/>
              <a:t>and </a:t>
            </a:r>
            <a:r>
              <a:rPr b="0" dirty="0" smtClean="0"/>
              <a:t>monitor</a:t>
            </a:r>
            <a:r>
              <a:rPr lang="en-US" b="0" dirty="0" smtClean="0"/>
              <a:t> the</a:t>
            </a:r>
            <a:r>
              <a:rPr b="0" dirty="0" smtClean="0"/>
              <a:t> </a:t>
            </a:r>
            <a:r>
              <a:rPr b="0" dirty="0" smtClean="0">
                <a:latin typeface="Symbol" panose="05050102010706020507" pitchFamily="18" charset="2"/>
              </a:rPr>
              <a:t>a</a:t>
            </a:r>
            <a:r>
              <a:rPr lang="en-US" dirty="0">
                <a:latin typeface="Symbol" panose="05050102010706020507" pitchFamily="18" charset="2"/>
              </a:rPr>
              <a:t>-</a:t>
            </a:r>
            <a:r>
              <a:rPr b="0" dirty="0" smtClean="0"/>
              <a:t>cell exocytosis</a:t>
            </a:r>
            <a:r>
              <a:rPr lang="en-US" b="0" dirty="0" smtClean="0"/>
              <a:t> within an islet</a:t>
            </a:r>
            <a:r>
              <a:rPr b="0" dirty="0" smtClean="0"/>
              <a:t>. </a:t>
            </a:r>
            <a:r>
              <a:rPr lang="en-US" b="0" dirty="0" smtClean="0"/>
              <a:t> </a:t>
            </a:r>
            <a:r>
              <a:rPr lang="en-US" b="0" dirty="0" smtClean="0">
                <a:latin typeface="Symbol" panose="05050102010706020507" pitchFamily="18" charset="2"/>
              </a:rPr>
              <a:t>d</a:t>
            </a:r>
            <a:r>
              <a:rPr lang="en-US" b="0" dirty="0" smtClean="0"/>
              <a:t>-cells</a:t>
            </a:r>
            <a:r>
              <a:rPr b="0" dirty="0" smtClean="0"/>
              <a:t> </a:t>
            </a:r>
            <a:r>
              <a:rPr b="0" dirty="0"/>
              <a:t>were excluded by the red </a:t>
            </a:r>
            <a:r>
              <a:rPr b="0" dirty="0" smtClean="0"/>
              <a:t>signal</a:t>
            </a:r>
            <a:r>
              <a:rPr lang="en-US" b="0" dirty="0" smtClean="0"/>
              <a:t> caused by AAV8</a:t>
            </a:r>
            <a:r>
              <a:rPr b="0" dirty="0" smtClean="0"/>
              <a:t>-SST-Cre/RFP</a:t>
            </a:r>
            <a:r>
              <a:rPr b="0" dirty="0"/>
              <a:t>.</a:t>
            </a:r>
            <a:r>
              <a:rPr lang="en-CA" b="0" dirty="0"/>
              <a:t> </a:t>
            </a:r>
            <a:r>
              <a:rPr lang="en-US" b="0" dirty="0" smtClean="0"/>
              <a:t>Results showed th</a:t>
            </a:r>
            <a:r>
              <a:rPr b="0" dirty="0" smtClean="0"/>
              <a:t>at</a:t>
            </a:r>
            <a:r>
              <a:rPr lang="en-US" b="0" dirty="0" smtClean="0"/>
              <a:t> the</a:t>
            </a:r>
            <a:r>
              <a:rPr b="0" dirty="0" smtClean="0"/>
              <a:t> </a:t>
            </a:r>
            <a:r>
              <a:rPr b="0" dirty="0" smtClean="0">
                <a:latin typeface="Symbol" panose="05050102010706020507" pitchFamily="18" charset="2"/>
              </a:rPr>
              <a:t>d</a:t>
            </a:r>
            <a:r>
              <a:rPr lang="en-US" dirty="0"/>
              <a:t>-</a:t>
            </a:r>
            <a:r>
              <a:rPr b="0" dirty="0" smtClean="0"/>
              <a:t>cell </a:t>
            </a:r>
            <a:r>
              <a:rPr b="0" dirty="0"/>
              <a:t>exocytosis </a:t>
            </a:r>
            <a:r>
              <a:rPr b="0" dirty="0" smtClean="0"/>
              <a:t>blockade</a:t>
            </a:r>
            <a:r>
              <a:rPr lang="en-US" b="0" dirty="0" smtClean="0"/>
              <a:t> caused by</a:t>
            </a:r>
            <a:r>
              <a:rPr b="0" dirty="0" smtClean="0"/>
              <a:t> </a:t>
            </a:r>
            <a:r>
              <a:rPr lang="en-US" b="0" dirty="0" smtClean="0">
                <a:latin typeface="Symbol" panose="05050102010706020507" pitchFamily="18" charset="2"/>
              </a:rPr>
              <a:t>d</a:t>
            </a:r>
            <a:r>
              <a:rPr lang="en-US" b="0" dirty="0" smtClean="0"/>
              <a:t>-cell </a:t>
            </a:r>
            <a:r>
              <a:rPr b="0" dirty="0" smtClean="0"/>
              <a:t>STX1A </a:t>
            </a:r>
            <a:r>
              <a:rPr b="0" dirty="0"/>
              <a:t>KD </a:t>
            </a:r>
            <a:r>
              <a:rPr b="0" dirty="0" smtClean="0"/>
              <a:t>increased </a:t>
            </a:r>
            <a:r>
              <a:rPr b="0" dirty="0"/>
              <a:t>the </a:t>
            </a:r>
            <a:r>
              <a:rPr lang="en-US" b="0" dirty="0" smtClean="0"/>
              <a:t>number of </a:t>
            </a:r>
            <a:r>
              <a:rPr lang="en-US" b="0" dirty="0" smtClean="0"/>
              <a:t>fusion events from </a:t>
            </a:r>
            <a:r>
              <a:rPr lang="en-US" b="0" dirty="0" smtClean="0">
                <a:latin typeface="Symbol" panose="05050102010706020507" pitchFamily="18" charset="2"/>
              </a:rPr>
              <a:t>a</a:t>
            </a:r>
            <a:r>
              <a:rPr lang="en-US" b="0" dirty="0" smtClean="0"/>
              <a:t>-cells across </a:t>
            </a:r>
            <a:r>
              <a:rPr lang="en-US" b="0" smtClean="0"/>
              <a:t>the islet by ~65%. </a:t>
            </a:r>
            <a:endParaRPr lang="en-CA" b="0" dirty="0" smtClean="0">
              <a:solidFill>
                <a:schemeClr val="tx1"/>
              </a:solidFill>
              <a:sym typeface="+mn-ea"/>
            </a:endParaRPr>
          </a:p>
        </p:txBody>
      </p:sp>
      <p:pic>
        <p:nvPicPr>
          <p:cNvPr id="388" name="图片 336" descr="图片 336"/>
          <p:cNvPicPr>
            <a:picLocks noChangeAspect="1"/>
          </p:cNvPicPr>
          <p:nvPr/>
        </p:nvPicPr>
        <p:blipFill>
          <a:blip r:embed="rId56"/>
          <a:stretch>
            <a:fillRect/>
          </a:stretch>
        </p:blipFill>
        <p:spPr>
          <a:xfrm>
            <a:off x="47065564" y="6834505"/>
            <a:ext cx="3119756" cy="4562476"/>
          </a:xfrm>
          <a:prstGeom prst="rect">
            <a:avLst/>
          </a:prstGeom>
          <a:ln w="12700">
            <a:miter lim="400000"/>
            <a:headEnd/>
            <a:tailEnd/>
          </a:ln>
        </p:spPr>
      </p:pic>
      <p:sp>
        <p:nvSpPr>
          <p:cNvPr id="389" name="直接连接符 337"/>
          <p:cNvSpPr/>
          <p:nvPr/>
        </p:nvSpPr>
        <p:spPr>
          <a:xfrm>
            <a:off x="48541302" y="7375524"/>
            <a:ext cx="861696" cy="15877"/>
          </a:xfrm>
          <a:prstGeom prst="line">
            <a:avLst/>
          </a:prstGeom>
          <a:solidFill>
            <a:schemeClr val="accent1">
              <a:lumOff val="44000"/>
            </a:schemeClr>
          </a:solidFill>
          <a:ln w="25400">
            <a:solidFill>
              <a:srgbClr val="000000"/>
            </a:solidFill>
          </a:ln>
        </p:spPr>
        <p:txBody>
          <a:bodyPr lIns="45719" rIns="45719"/>
          <a:lstStyle/>
          <a:p>
            <a:endParaRPr/>
          </a:p>
        </p:txBody>
      </p:sp>
      <p:sp>
        <p:nvSpPr>
          <p:cNvPr id="390" name="Shape 234"/>
          <p:cNvSpPr txBox="1"/>
          <p:nvPr/>
        </p:nvSpPr>
        <p:spPr>
          <a:xfrm>
            <a:off x="48771463" y="7005319"/>
            <a:ext cx="465511" cy="449030"/>
          </a:xfrm>
          <a:prstGeom prst="rect">
            <a:avLst/>
          </a:prstGeom>
          <a:ln w="12700">
            <a:miter lim="400000"/>
          </a:ln>
        </p:spPr>
        <p:txBody>
          <a:bodyPr lIns="51699" tIns="51699" rIns="51699" bIns="51699">
            <a:spAutoFit/>
          </a:bodyPr>
          <a:lstStyle>
            <a:lvl1pPr algn="l">
              <a:defRPr sz="2400" b="1"/>
            </a:lvl1pPr>
          </a:lstStyle>
          <a:p>
            <a:r>
              <a:t>**</a:t>
            </a:r>
          </a:p>
        </p:txBody>
      </p:sp>
      <p:sp>
        <p:nvSpPr>
          <p:cNvPr id="391" name="TextBox 22"/>
          <p:cNvSpPr txBox="1"/>
          <p:nvPr/>
        </p:nvSpPr>
        <p:spPr>
          <a:xfrm>
            <a:off x="43857596" y="22560914"/>
            <a:ext cx="6107300" cy="2354487"/>
          </a:xfrm>
          <a:prstGeom prst="rect">
            <a:avLst/>
          </a:prstGeom>
          <a:ln w="12700">
            <a:miter lim="400000"/>
          </a:ln>
        </p:spPr>
        <p:txBody>
          <a:bodyPr wrap="square" lIns="45718" tIns="45718" rIns="45718" bIns="45718">
            <a:spAutoFit/>
          </a:bodyPr>
          <a:lstStyle/>
          <a:p>
            <a:pPr algn="just">
              <a:lnSpc>
                <a:spcPct val="150000"/>
              </a:lnSpc>
              <a:defRPr sz="1400" b="1"/>
            </a:pPr>
            <a:r>
              <a:rPr dirty="0"/>
              <a:t>Figure 6. Exocytosis imaging of </a:t>
            </a:r>
            <a:r>
              <a:rPr lang="en-US" dirty="0" smtClean="0"/>
              <a:t> </a:t>
            </a:r>
            <a:r>
              <a:rPr lang="en-US" dirty="0" smtClean="0">
                <a:latin typeface="Symbol" panose="05050102010706020507" pitchFamily="18" charset="2"/>
              </a:rPr>
              <a:t>a-</a:t>
            </a:r>
            <a:r>
              <a:rPr dirty="0" smtClean="0"/>
              <a:t>cells </a:t>
            </a:r>
            <a:r>
              <a:rPr dirty="0"/>
              <a:t>within </a:t>
            </a:r>
            <a:r>
              <a:rPr lang="en-US" dirty="0" smtClean="0"/>
              <a:t>normal </a:t>
            </a:r>
            <a:r>
              <a:rPr dirty="0" smtClean="0"/>
              <a:t>and </a:t>
            </a:r>
            <a:r>
              <a:rPr dirty="0"/>
              <a:t>T1D human slices. </a:t>
            </a:r>
            <a:r>
              <a:rPr b="0" dirty="0" smtClean="0"/>
              <a:t> </a:t>
            </a:r>
            <a:r>
              <a:rPr lang="en-US" b="0" dirty="0" smtClean="0"/>
              <a:t>Normal </a:t>
            </a:r>
            <a:r>
              <a:rPr b="0" dirty="0" smtClean="0"/>
              <a:t>(</a:t>
            </a:r>
            <a:r>
              <a:rPr lang="en-US" b="0" dirty="0" err="1" smtClean="0"/>
              <a:t>nPOD</a:t>
            </a:r>
            <a:r>
              <a:rPr lang="en-US" b="0" dirty="0" smtClean="0"/>
              <a:t> </a:t>
            </a:r>
            <a:r>
              <a:rPr b="0" dirty="0" smtClean="0"/>
              <a:t>#6531</a:t>
            </a:r>
            <a:r>
              <a:rPr b="0" dirty="0"/>
              <a:t>,#6535)</a:t>
            </a:r>
            <a:r>
              <a:rPr b="0" dirty="0">
                <a:latin typeface="Times New Roman" panose="02020603050405020304"/>
                <a:ea typeface="Times New Roman" panose="02020603050405020304"/>
                <a:cs typeface="Times New Roman" panose="02020603050405020304"/>
                <a:sym typeface="Times New Roman" panose="02020603050405020304"/>
              </a:rPr>
              <a:t> </a:t>
            </a:r>
            <a:r>
              <a:rPr b="0" dirty="0"/>
              <a:t>and T1D </a:t>
            </a:r>
            <a:r>
              <a:rPr b="0" dirty="0" smtClean="0"/>
              <a:t>(</a:t>
            </a:r>
            <a:r>
              <a:rPr lang="en-US" b="0" dirty="0" err="1" smtClean="0"/>
              <a:t>nPOD</a:t>
            </a:r>
            <a:r>
              <a:rPr lang="en-US" b="0" dirty="0" smtClean="0"/>
              <a:t> </a:t>
            </a:r>
            <a:r>
              <a:rPr b="0" dirty="0" smtClean="0"/>
              <a:t>#6528</a:t>
            </a:r>
            <a:r>
              <a:rPr b="0" dirty="0"/>
              <a:t>,#6536) human pancreas slices were infected with AAV-GCG-</a:t>
            </a:r>
            <a:r>
              <a:rPr b="0" dirty="0" err="1"/>
              <a:t>Cre</a:t>
            </a:r>
            <a:r>
              <a:rPr b="0" dirty="0"/>
              <a:t> firstly then </a:t>
            </a:r>
            <a:r>
              <a:rPr b="0" dirty="0" smtClean="0"/>
              <a:t>Ad-</a:t>
            </a:r>
            <a:r>
              <a:rPr lang="en-US" b="0" dirty="0" smtClean="0"/>
              <a:t>D</a:t>
            </a:r>
            <a:r>
              <a:rPr b="0" dirty="0" smtClean="0"/>
              <a:t>IO-</a:t>
            </a:r>
            <a:r>
              <a:rPr b="0" dirty="0" err="1" smtClean="0"/>
              <a:t>pHluorin</a:t>
            </a:r>
            <a:r>
              <a:rPr lang="en-US" b="0" dirty="0" smtClean="0"/>
              <a:t> to target </a:t>
            </a:r>
            <a:r>
              <a:rPr lang="en-US" b="0" dirty="0" err="1" smtClean="0"/>
              <a:t>pHluorin</a:t>
            </a:r>
            <a:r>
              <a:rPr lang="en-US" b="0" dirty="0" smtClean="0"/>
              <a:t> expression only to </a:t>
            </a:r>
            <a:r>
              <a:rPr lang="en-US" b="0" dirty="0" smtClean="0">
                <a:latin typeface="Symbol" panose="05050102010706020507" pitchFamily="18" charset="2"/>
              </a:rPr>
              <a:t>a</a:t>
            </a:r>
            <a:r>
              <a:rPr lang="en-US" b="0" dirty="0" smtClean="0"/>
              <a:t>-cells</a:t>
            </a:r>
            <a:r>
              <a:rPr b="0" dirty="0" smtClean="0"/>
              <a:t>. </a:t>
            </a:r>
            <a:r>
              <a:rPr b="0" dirty="0"/>
              <a:t>Stimulation protocol </a:t>
            </a:r>
            <a:r>
              <a:rPr lang="en-US" b="0" dirty="0" smtClean="0"/>
              <a:t>is</a:t>
            </a:r>
            <a:r>
              <a:rPr b="0" dirty="0" smtClean="0"/>
              <a:t> </a:t>
            </a:r>
            <a:r>
              <a:rPr b="0" dirty="0"/>
              <a:t>indicated in the figures</a:t>
            </a:r>
            <a:r>
              <a:rPr b="0" dirty="0" smtClean="0"/>
              <a:t>.</a:t>
            </a:r>
            <a:r>
              <a:rPr lang="en-US" b="0" dirty="0" smtClean="0"/>
              <a:t> Preliminary results show that T1D had only an initial burst of glucagon secretion whereas normal islets had an oscillatory response</a:t>
            </a:r>
            <a:r>
              <a:rPr lang="en-US" b="0" smtClean="0"/>
              <a:t>,  expected </a:t>
            </a:r>
            <a:r>
              <a:rPr lang="en-US" b="0" dirty="0" smtClean="0"/>
              <a:t>to lead to stained glucagon secretion</a:t>
            </a:r>
            <a:endParaRPr b="0" dirty="0"/>
          </a:p>
        </p:txBody>
      </p:sp>
      <p:cxnSp>
        <p:nvCxnSpPr>
          <p:cNvPr id="3" name="Straight Connector 2"/>
          <p:cNvCxnSpPr/>
          <p:nvPr/>
        </p:nvCxnSpPr>
        <p:spPr>
          <a:xfrm flipV="1">
            <a:off x="37906960" y="11170920"/>
            <a:ext cx="288000" cy="7620"/>
          </a:xfrm>
          <a:prstGeom prst="line">
            <a:avLst/>
          </a:prstGeom>
          <a:noFill/>
          <a:ln w="12700" cap="flat">
            <a:solidFill>
              <a:schemeClr val="accent1">
                <a:lumOff val="44000"/>
              </a:schemeClr>
            </a:solidFill>
            <a:prstDash val="solid"/>
            <a:round/>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4" name="Text Box 3"/>
          <p:cNvSpPr txBox="1"/>
          <p:nvPr/>
        </p:nvSpPr>
        <p:spPr>
          <a:xfrm>
            <a:off x="37759640" y="10956290"/>
            <a:ext cx="445770" cy="24384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ctr" defTabSz="914400" rtl="0" fontAlgn="auto" latinLnBrk="0" hangingPunct="0">
              <a:lnSpc>
                <a:spcPct val="100000"/>
              </a:lnSpc>
              <a:spcBef>
                <a:spcPts val="0"/>
              </a:spcBef>
              <a:spcAft>
                <a:spcPts val="0"/>
              </a:spcAft>
              <a:buClrTx/>
              <a:buSzTx/>
              <a:buFontTx/>
              <a:buNone/>
            </a:pPr>
            <a:r>
              <a:rPr kumimoji="0" lang="en-CA" altLang="en-US" sz="1000" b="0" i="0" u="none" strike="noStrike" cap="none" spc="0" normalizeH="0" baseline="0">
                <a:ln>
                  <a:noFill/>
                </a:ln>
                <a:solidFill>
                  <a:schemeClr val="accent3">
                    <a:lumMod val="20000"/>
                    <a:lumOff val="80000"/>
                  </a:schemeClr>
                </a:solidFill>
                <a:effectLst/>
                <a:uFillTx/>
                <a:latin typeface="Arial" panose="020B0604020202020204"/>
                <a:ea typeface="Arial" panose="020B0604020202020204"/>
                <a:cs typeface="Arial" panose="020B0604020202020204"/>
                <a:sym typeface="Arial" panose="020B0604020202020204"/>
              </a:rPr>
              <a:t>20 </a:t>
            </a:r>
            <a:r>
              <a:rPr kumimoji="0" lang="en-CA" altLang="en-US" sz="1000" b="0" i="0" u="none" strike="noStrike" cap="none" spc="0" normalizeH="0" baseline="0">
                <a:ln>
                  <a:noFill/>
                </a:ln>
                <a:solidFill>
                  <a:schemeClr val="accent3">
                    <a:lumMod val="20000"/>
                    <a:lumOff val="80000"/>
                  </a:schemeClr>
                </a:solidFill>
                <a:effectLst/>
                <a:uFillTx/>
                <a:latin typeface="Symbol" panose="05050102010706020507" charset="0"/>
                <a:ea typeface="Arial" panose="020B0604020202020204"/>
                <a:cs typeface="Symbol" panose="05050102010706020507" charset="0"/>
                <a:sym typeface="Arial" panose="020B0604020202020204"/>
              </a:rPr>
              <a:t>m</a:t>
            </a:r>
            <a:r>
              <a:rPr kumimoji="0" lang="en-CA" altLang="en-US" sz="1000" b="0" i="0" u="none" strike="noStrike" cap="none" spc="0" normalizeH="0" baseline="0">
                <a:ln>
                  <a:noFill/>
                </a:ln>
                <a:solidFill>
                  <a:schemeClr val="accent3">
                    <a:lumMod val="20000"/>
                    <a:lumOff val="80000"/>
                  </a:schemeClr>
                </a:solidFill>
                <a:effectLst/>
                <a:uFillTx/>
                <a:latin typeface="Arial" panose="020B0604020202020204"/>
                <a:ea typeface="Arial" panose="020B0604020202020204"/>
                <a:cs typeface="Arial" panose="020B0604020202020204"/>
                <a:sym typeface="Arial" panose="020B0604020202020204"/>
              </a:rPr>
              <a:t>m</a:t>
            </a:r>
          </a:p>
        </p:txBody>
      </p:sp>
      <p:sp>
        <p:nvSpPr>
          <p:cNvPr id="5" name="TextBox 4"/>
          <p:cNvSpPr txBox="1"/>
          <p:nvPr/>
        </p:nvSpPr>
        <p:spPr>
          <a:xfrm>
            <a:off x="42157925" y="8979533"/>
            <a:ext cx="2136160" cy="400108"/>
          </a:xfrm>
          <a:prstGeom prst="rect">
            <a:avLst/>
          </a:prstGeom>
          <a:solidFill>
            <a:srgbClr val="FFFFFF"/>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en-US" sz="1600" b="0" i="0" u="none" strike="noStrike" cap="none" spc="0" normalizeH="0" baseline="0" dirty="0" smtClean="0">
                <a:ln>
                  <a:noFill/>
                </a:ln>
                <a:solidFill>
                  <a:srgbClr val="000000"/>
                </a:solidFill>
                <a:effectLst/>
                <a:uFillTx/>
                <a:latin typeface="Symbol" panose="05050102010706020507" pitchFamily="18" charset="2"/>
                <a:sym typeface="Arial" panose="020B0604020202020204"/>
              </a:rPr>
              <a:t>     d</a:t>
            </a:r>
            <a:r>
              <a:rPr kumimoji="0" lang="en-US" sz="1600" b="0" i="0" u="none" strike="noStrike" cap="none" spc="0" normalizeH="0" baseline="0" dirty="0" smtClean="0">
                <a:ln>
                  <a:noFill/>
                </a:ln>
                <a:solidFill>
                  <a:srgbClr val="000000"/>
                </a:solidFill>
                <a:effectLst/>
                <a:uFillTx/>
                <a:sym typeface="Arial" panose="020B0604020202020204"/>
              </a:rPr>
              <a:t>-STX-1A KD (n=7</a:t>
            </a:r>
            <a:r>
              <a:rPr kumimoji="0" lang="en-US" sz="2000" b="0" i="0" u="none" strike="noStrike" cap="none" spc="0" normalizeH="0" baseline="0" dirty="0" smtClean="0">
                <a:ln>
                  <a:noFill/>
                </a:ln>
                <a:solidFill>
                  <a:srgbClr val="000000"/>
                </a:solidFill>
                <a:effectLst/>
                <a:uFillTx/>
                <a:sym typeface="Arial" panose="020B0604020202020204"/>
              </a:rPr>
              <a:t>)</a:t>
            </a:r>
            <a:endParaRPr kumimoji="0" lang="en-US" sz="2000" b="0" i="0" u="none" strike="noStrike" cap="none" spc="0" normalizeH="0" baseline="0" dirty="0">
              <a:ln>
                <a:noFill/>
              </a:ln>
              <a:solidFill>
                <a:srgbClr val="000000"/>
              </a:solidFill>
              <a:effectLst/>
              <a:uFillTx/>
              <a:sym typeface="Arial" panose="020B0604020202020204"/>
            </a:endParaRPr>
          </a:p>
        </p:txBody>
      </p:sp>
      <p:sp>
        <p:nvSpPr>
          <p:cNvPr id="392" name="TextBox 391"/>
          <p:cNvSpPr txBox="1"/>
          <p:nvPr/>
        </p:nvSpPr>
        <p:spPr>
          <a:xfrm>
            <a:off x="41809154" y="5852073"/>
            <a:ext cx="1626405" cy="400108"/>
          </a:xfrm>
          <a:prstGeom prst="rect">
            <a:avLst/>
          </a:prstGeom>
          <a:solidFill>
            <a:srgbClr val="FFFFFF"/>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en-US" sz="1600" b="0" i="0" u="none" strike="noStrike" cap="none" spc="0" normalizeH="0" baseline="0" dirty="0" smtClean="0">
                <a:ln>
                  <a:noFill/>
                </a:ln>
                <a:solidFill>
                  <a:srgbClr val="000000"/>
                </a:solidFill>
                <a:effectLst/>
                <a:uFillTx/>
                <a:latin typeface="Symbol" panose="05050102010706020507" pitchFamily="18" charset="2"/>
                <a:sym typeface="Arial" panose="020B0604020202020204"/>
              </a:rPr>
              <a:t>     </a:t>
            </a:r>
            <a:r>
              <a:rPr kumimoji="0" lang="en-US" sz="1600" b="0" i="0" u="none" strike="noStrike" cap="none" spc="0" normalizeH="0" baseline="0" dirty="0" smtClean="0">
                <a:ln>
                  <a:noFill/>
                </a:ln>
                <a:solidFill>
                  <a:srgbClr val="000000"/>
                </a:solidFill>
                <a:effectLst/>
                <a:uFillTx/>
                <a:sym typeface="Arial" panose="020B0604020202020204"/>
              </a:rPr>
              <a:t>Control</a:t>
            </a:r>
            <a:r>
              <a:rPr kumimoji="0" lang="en-US" sz="1600" b="0" i="0" u="none" strike="noStrike" cap="none" spc="0" normalizeH="0" dirty="0" smtClean="0">
                <a:ln>
                  <a:noFill/>
                </a:ln>
                <a:solidFill>
                  <a:srgbClr val="000000"/>
                </a:solidFill>
                <a:effectLst/>
                <a:uFillTx/>
                <a:sym typeface="Arial" panose="020B0604020202020204"/>
              </a:rPr>
              <a:t> </a:t>
            </a:r>
            <a:r>
              <a:rPr kumimoji="0" lang="en-US" sz="1600" b="0" i="0" u="none" strike="noStrike" cap="none" spc="0" normalizeH="0" baseline="0" dirty="0" smtClean="0">
                <a:ln>
                  <a:noFill/>
                </a:ln>
                <a:solidFill>
                  <a:srgbClr val="000000"/>
                </a:solidFill>
                <a:effectLst/>
                <a:uFillTx/>
                <a:sym typeface="Arial" panose="020B0604020202020204"/>
              </a:rPr>
              <a:t> (n=8</a:t>
            </a:r>
            <a:r>
              <a:rPr kumimoji="0" lang="en-US" sz="2000" b="0" i="0" u="none" strike="noStrike" cap="none" spc="0" normalizeH="0" baseline="0" dirty="0" smtClean="0">
                <a:ln>
                  <a:noFill/>
                </a:ln>
                <a:solidFill>
                  <a:srgbClr val="000000"/>
                </a:solidFill>
                <a:effectLst/>
                <a:uFillTx/>
                <a:sym typeface="Arial" panose="020B0604020202020204"/>
              </a:rPr>
              <a:t>)</a:t>
            </a:r>
            <a:endParaRPr kumimoji="0" lang="en-US" sz="2000" b="0" i="0" u="none" strike="noStrike" cap="none" spc="0" normalizeH="0" baseline="0" dirty="0">
              <a:ln>
                <a:noFill/>
              </a:ln>
              <a:solidFill>
                <a:srgbClr val="000000"/>
              </a:solidFill>
              <a:effectLst/>
              <a:uFillTx/>
              <a:sym typeface="Arial" panose="020B0604020202020204"/>
            </a:endParaRPr>
          </a:p>
        </p:txBody>
      </p:sp>
    </p:spTree>
  </p:cSld>
  <p:clrMapOvr>
    <a:masterClrMapping/>
  </p:clrMapOvr>
  <p:transition spd="med"/>
</p:sld>
</file>

<file path=ppt/theme/theme1.xml><?xml version="1.0" encoding="utf-8"?>
<a:theme xmlns:a="http://schemas.openxmlformats.org/drawingml/2006/main" name="Default - Blank">
  <a:themeElements>
    <a:clrScheme name="Default - Blank">
      <a:dk1>
        <a:srgbClr val="000000"/>
      </a:dk1>
      <a:lt1>
        <a:srgbClr val="323232"/>
      </a:lt1>
      <a:dk2>
        <a:srgbClr val="A7A7A7"/>
      </a:dk2>
      <a:lt2>
        <a:srgbClr val="535353"/>
      </a:lt2>
      <a:accent1>
        <a:srgbClr val="8F8F8F"/>
      </a:accent1>
      <a:accent2>
        <a:srgbClr val="333399"/>
      </a:accent2>
      <a:accent3>
        <a:srgbClr val="ADADAD"/>
      </a:accent3>
      <a:accent4>
        <a:srgbClr val="707070"/>
      </a:accent4>
      <a:accent5>
        <a:srgbClr val="6E6E6E"/>
      </a:accent5>
      <a:accent6>
        <a:srgbClr val="2D2D8A"/>
      </a:accent6>
      <a:hlink>
        <a:srgbClr val="0000FF"/>
      </a:hlink>
      <a:folHlink>
        <a:srgbClr val="FF00FF"/>
      </a:folHlink>
    </a:clrScheme>
    <a:fontScheme name="Default - Blank">
      <a:majorFont>
        <a:latin typeface="Gill Sans"/>
        <a:ea typeface="Gill Sans"/>
        <a:cs typeface="Gill Sans"/>
      </a:majorFont>
      <a:minorFont>
        <a:latin typeface="Helvetica"/>
        <a:ea typeface="Helvetica"/>
        <a:cs typeface="Helvetica"/>
      </a:minorFont>
    </a:fontScheme>
    <a:fmtScheme name="Default - 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3333"/>
        </a:solidFill>
        <a:ln w="25400" cap="flat">
          <a:solidFill>
            <a:schemeClr val="accent1">
              <a:lumOff val="44000"/>
            </a:schemeClr>
          </a:solidFill>
          <a:prstDash val="solid"/>
          <a:round/>
        </a:ln>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defRPr kumimoji="0" sz="42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defRPr kumimoji="0" sz="42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 Blank">
  <a:themeElements>
    <a:clrScheme name="Default - Blank">
      <a:dk1>
        <a:srgbClr val="000000"/>
      </a:dk1>
      <a:lt1>
        <a:srgbClr val="FFFFFF"/>
      </a:lt1>
      <a:dk2>
        <a:srgbClr val="A7A7A7"/>
      </a:dk2>
      <a:lt2>
        <a:srgbClr val="535353"/>
      </a:lt2>
      <a:accent1>
        <a:srgbClr val="8F8F8F"/>
      </a:accent1>
      <a:accent2>
        <a:srgbClr val="333399"/>
      </a:accent2>
      <a:accent3>
        <a:srgbClr val="ADADAD"/>
      </a:accent3>
      <a:accent4>
        <a:srgbClr val="707070"/>
      </a:accent4>
      <a:accent5>
        <a:srgbClr val="6E6E6E"/>
      </a:accent5>
      <a:accent6>
        <a:srgbClr val="2D2D8A"/>
      </a:accent6>
      <a:hlink>
        <a:srgbClr val="0000FF"/>
      </a:hlink>
      <a:folHlink>
        <a:srgbClr val="FF00FF"/>
      </a:folHlink>
    </a:clrScheme>
    <a:fontScheme name="Default - Blank">
      <a:majorFont>
        <a:latin typeface="Gill Sans"/>
        <a:ea typeface="Gill Sans"/>
        <a:cs typeface="Gill Sans"/>
      </a:majorFont>
      <a:minorFont>
        <a:latin typeface="Helvetica"/>
        <a:ea typeface="Helvetica"/>
        <a:cs typeface="Helvetica"/>
      </a:minorFont>
    </a:fontScheme>
    <a:fmtScheme name="Default - 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3333"/>
        </a:solidFill>
        <a:ln w="25400" cap="flat">
          <a:solidFill>
            <a:schemeClr val="accent1">
              <a:lumOff val="44000"/>
            </a:schemeClr>
          </a:solidFill>
          <a:prstDash val="solid"/>
          <a:round/>
        </a:ln>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defRPr kumimoji="0" sz="42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defRPr kumimoji="0" sz="42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1608</Words>
  <Application>Microsoft Office PowerPoint</Application>
  <PresentationFormat>Custom</PresentationFormat>
  <Paragraphs>166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Gill Sans</vt:lpstr>
      <vt:lpstr>Symbol</vt:lpstr>
      <vt:lpstr>Times New Roman</vt:lpstr>
      <vt:lpstr>Default - Blank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Herbert Gaisano</dc:creator>
  <cp:lastModifiedBy>Herbert Gaisano</cp:lastModifiedBy>
  <cp:revision>32</cp:revision>
  <dcterms:created xsi:type="dcterms:W3CDTF">2022-01-23T15:35:00Z</dcterms:created>
  <dcterms:modified xsi:type="dcterms:W3CDTF">2022-01-23T23:07:46Z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0x010100A08BBF755D0BCD439F70D0131883B27A</vt:lpwstr>
  </property>
  <property fmtid="{D5CDD505-2E9C-101B-9397-08002B2CF9AE}" pid="3" name="ICV">
    <vt:lpwstr>F0277478690F46E18DC64D75EB4DF773</vt:lpwstr>
  </property>
  <property fmtid="{D5CDD505-2E9C-101B-9397-08002B2CF9AE}" pid="4" name="KSOProductBuildVer">
    <vt:lpwstr>1033-11.2.0.10463</vt:lpwstr>
  </property>
</Properties>
</file>